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82" r:id="rId4"/>
    <p:sldId id="304" r:id="rId5"/>
    <p:sldId id="305" r:id="rId6"/>
    <p:sldId id="306" r:id="rId7"/>
    <p:sldId id="310" r:id="rId8"/>
    <p:sldId id="323" r:id="rId9"/>
    <p:sldId id="325" r:id="rId10"/>
    <p:sldId id="324" r:id="rId11"/>
    <p:sldId id="326" r:id="rId12"/>
    <p:sldId id="327" r:id="rId13"/>
    <p:sldId id="312" r:id="rId14"/>
    <p:sldId id="313" r:id="rId15"/>
    <p:sldId id="316" r:id="rId16"/>
    <p:sldId id="328" r:id="rId17"/>
    <p:sldId id="317" r:id="rId18"/>
    <p:sldId id="318" r:id="rId19"/>
    <p:sldId id="322" r:id="rId20"/>
    <p:sldId id="329" r:id="rId21"/>
    <p:sldId id="330" r:id="rId22"/>
    <p:sldId id="261"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鑫 林" initials="鑫" lastIdx="1" clrIdx="0">
    <p:extLst>
      <p:ext uri="{19B8F6BF-5375-455C-9EA6-DF929625EA0E}">
        <p15:presenceInfo xmlns:p15="http://schemas.microsoft.com/office/powerpoint/2012/main" userId="e0ade7b66bb5a96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9F0"/>
    <a:srgbClr val="FFF2CC"/>
    <a:srgbClr val="C9D6DF"/>
    <a:srgbClr val="FFAAA5"/>
    <a:srgbClr val="ACE7DB"/>
    <a:srgbClr val="FF7E67"/>
    <a:srgbClr val="FFFFFF"/>
    <a:srgbClr val="F85F77"/>
    <a:srgbClr val="283C63"/>
    <a:srgbClr val="005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05" autoAdjust="0"/>
    <p:restoredTop sz="77995" autoAdjust="0"/>
  </p:normalViewPr>
  <p:slideViewPr>
    <p:cSldViewPr snapToGrid="0" showGuides="1">
      <p:cViewPr varScale="1">
        <p:scale>
          <a:sx n="65" d="100"/>
          <a:sy n="65" d="100"/>
        </p:scale>
        <p:origin x="501" y="33"/>
      </p:cViewPr>
      <p:guideLst>
        <p:guide orient="horz" pos="2167"/>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F98C7-9395-4E9A-96EC-DE4C39432AA7}" type="datetimeFigureOut">
              <a:rPr lang="zh-CN" altLang="en-US" smtClean="0"/>
              <a:pPr/>
              <a:t>2024/8/7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64DB0-CCE3-4363-801A-A01AADC6398D}" type="slidenum">
              <a:rPr lang="zh-CN" altLang="en-US" smtClean="0"/>
              <a:pPr/>
              <a:t>‹#›</a:t>
            </a:fld>
            <a:endParaRPr lang="zh-CN" altLang="en-US"/>
          </a:p>
        </p:txBody>
      </p:sp>
    </p:spTree>
    <p:extLst>
      <p:ext uri="{BB962C8B-B14F-4D97-AF65-F5344CB8AC3E}">
        <p14:creationId xmlns:p14="http://schemas.microsoft.com/office/powerpoint/2010/main" val="338532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1</a:t>
            </a:fld>
            <a:endParaRPr lang="zh-CN" altLang="en-US"/>
          </a:p>
        </p:txBody>
      </p:sp>
    </p:spTree>
    <p:extLst>
      <p:ext uri="{BB962C8B-B14F-4D97-AF65-F5344CB8AC3E}">
        <p14:creationId xmlns:p14="http://schemas.microsoft.com/office/powerpoint/2010/main" val="54475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next one is the dynamic property. Here, six popular changes are adopted in our benchmarks. Small step, large step, random change, chaotic </a:t>
            </a:r>
            <a:r>
              <a:rPr lang="en-US" altLang="zh-CN" dirty="0" err="1"/>
              <a:t>change,recurrent</a:t>
            </a:r>
            <a:r>
              <a:rPr lang="en-US" altLang="zh-CN" dirty="0"/>
              <a:t> change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10</a:t>
            </a:fld>
            <a:endParaRPr lang="zh-CN" altLang="en-US"/>
          </a:p>
        </p:txBody>
      </p:sp>
    </p:spTree>
    <p:extLst>
      <p:ext uri="{BB962C8B-B14F-4D97-AF65-F5344CB8AC3E}">
        <p14:creationId xmlns:p14="http://schemas.microsoft.com/office/powerpoint/2010/main" val="2528067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next one is the dynamic property. Here, six popular changes are adopted in our benchmarks. Small step, large step, random change, chaotic </a:t>
            </a:r>
            <a:r>
              <a:rPr lang="en-US" altLang="zh-CN" dirty="0" err="1"/>
              <a:t>change,recurrent</a:t>
            </a:r>
            <a:r>
              <a:rPr lang="en-US" altLang="zh-CN" dirty="0"/>
              <a:t> change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11</a:t>
            </a:fld>
            <a:endParaRPr lang="zh-CN" altLang="en-US"/>
          </a:p>
        </p:txBody>
      </p:sp>
    </p:spTree>
    <p:extLst>
      <p:ext uri="{BB962C8B-B14F-4D97-AF65-F5344CB8AC3E}">
        <p14:creationId xmlns:p14="http://schemas.microsoft.com/office/powerpoint/2010/main" val="135486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next one is the dynamic property. Here, six popular changes are adopted in our benchmarks. Small step, large step, random change, chaotic </a:t>
            </a:r>
            <a:r>
              <a:rPr lang="en-US" altLang="zh-CN" dirty="0" err="1"/>
              <a:t>change,recurrent</a:t>
            </a:r>
            <a:r>
              <a:rPr lang="en-US" altLang="zh-CN" dirty="0"/>
              <a:t> change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12</a:t>
            </a:fld>
            <a:endParaRPr lang="zh-CN" altLang="en-US"/>
          </a:p>
        </p:txBody>
      </p:sp>
    </p:spTree>
    <p:extLst>
      <p:ext uri="{BB962C8B-B14F-4D97-AF65-F5344CB8AC3E}">
        <p14:creationId xmlns:p14="http://schemas.microsoft.com/office/powerpoint/2010/main" val="2232246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It is noted that there are other move conditions to ensure there exist a minimum distance between each peaks in each environment. If the movement breaks the rule, the unsatisfied peaks will move multiple time until the condition is satisfied.</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13</a:t>
            </a:fld>
            <a:endParaRPr lang="zh-CN" altLang="en-US"/>
          </a:p>
        </p:txBody>
      </p:sp>
    </p:spTree>
    <p:extLst>
      <p:ext uri="{BB962C8B-B14F-4D97-AF65-F5344CB8AC3E}">
        <p14:creationId xmlns:p14="http://schemas.microsoft.com/office/powerpoint/2010/main" val="3308571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third part is the experiment settings.</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14</a:t>
            </a:fld>
            <a:endParaRPr lang="zh-CN" altLang="en-US"/>
          </a:p>
        </p:txBody>
      </p:sp>
    </p:spTree>
    <p:extLst>
      <p:ext uri="{BB962C8B-B14F-4D97-AF65-F5344CB8AC3E}">
        <p14:creationId xmlns:p14="http://schemas.microsoft.com/office/powerpoint/2010/main" val="3502754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performance is measured by the peak ratio indicator. That is, for each environment, the number of found optimal solutions are obtained and the peak ratio value is obtained. The larger the value, the more powerful performance of the algorithms.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15</a:t>
            </a:fld>
            <a:endParaRPr lang="zh-CN" altLang="en-US"/>
          </a:p>
        </p:txBody>
      </p:sp>
    </p:spTree>
    <p:extLst>
      <p:ext uri="{BB962C8B-B14F-4D97-AF65-F5344CB8AC3E}">
        <p14:creationId xmlns:p14="http://schemas.microsoft.com/office/powerpoint/2010/main" val="1821131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performance is measured by the peak ratio indicator. That is, for each environment, the number of found optimal solutions are obtained and the peak ratio value is obtained. The larger the value, the more powerful performance of the algorithms.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16</a:t>
            </a:fld>
            <a:endParaRPr lang="zh-CN" altLang="en-US"/>
          </a:p>
        </p:txBody>
      </p:sp>
    </p:spTree>
    <p:extLst>
      <p:ext uri="{BB962C8B-B14F-4D97-AF65-F5344CB8AC3E}">
        <p14:creationId xmlns:p14="http://schemas.microsoft.com/office/powerpoint/2010/main" val="2914708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last part is the competition results, we will publish these data in the next few days.</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17</a:t>
            </a:fld>
            <a:endParaRPr lang="zh-CN" altLang="en-US"/>
          </a:p>
        </p:txBody>
      </p:sp>
    </p:spTree>
    <p:extLst>
      <p:ext uri="{BB962C8B-B14F-4D97-AF65-F5344CB8AC3E}">
        <p14:creationId xmlns:p14="http://schemas.microsoft.com/office/powerpoint/2010/main" val="2534748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During the competition, we have received eight results. These algorithms are based on the popular evolutionary algorithms and swarm intelligence, such as differential evolution, particle swarm optimization, evolutionary strategy and so on.</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18</a:t>
            </a:fld>
            <a:endParaRPr lang="zh-CN" altLang="en-US"/>
          </a:p>
        </p:txBody>
      </p:sp>
    </p:spTree>
    <p:extLst>
      <p:ext uri="{BB962C8B-B14F-4D97-AF65-F5344CB8AC3E}">
        <p14:creationId xmlns:p14="http://schemas.microsoft.com/office/powerpoint/2010/main" val="3936442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table shows the peak ratio results at the level of low accuracy. The number with bold font represents the corresponding algorithm achieve the best performance among the compared algorithms. It can be seen that the second algorithm obtains the most best performance.</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19</a:t>
            </a:fld>
            <a:endParaRPr lang="zh-CN" altLang="en-US"/>
          </a:p>
        </p:txBody>
      </p:sp>
    </p:spTree>
    <p:extLst>
      <p:ext uri="{BB962C8B-B14F-4D97-AF65-F5344CB8AC3E}">
        <p14:creationId xmlns:p14="http://schemas.microsoft.com/office/powerpoint/2010/main" val="222635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Our presentation mainly focuses on the four parts, Introduction</a:t>
            </a:r>
            <a:r>
              <a:rPr lang="zh-CN" altLang="en-US" dirty="0"/>
              <a:t>，</a:t>
            </a:r>
            <a:r>
              <a:rPr lang="en-US" altLang="zh-CN" dirty="0"/>
              <a:t>the benchmarks, experiment settings and the results. First, I will introduce the dynamic multimodal optimization problems.</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2</a:t>
            </a:fld>
            <a:endParaRPr lang="zh-CN" altLang="en-US"/>
          </a:p>
        </p:txBody>
      </p:sp>
    </p:spTree>
    <p:extLst>
      <p:ext uri="{BB962C8B-B14F-4D97-AF65-F5344CB8AC3E}">
        <p14:creationId xmlns:p14="http://schemas.microsoft.com/office/powerpoint/2010/main" val="1068282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table shows the peak ratio results at the level of low accuracy. The number with bold font represents the corresponding algorithm achieve the best performance among the compared algorithms. It can be seen that the second algorithm obtains the most best performance.</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20</a:t>
            </a:fld>
            <a:endParaRPr lang="zh-CN" altLang="en-US"/>
          </a:p>
        </p:txBody>
      </p:sp>
    </p:spTree>
    <p:extLst>
      <p:ext uri="{BB962C8B-B14F-4D97-AF65-F5344CB8AC3E}">
        <p14:creationId xmlns:p14="http://schemas.microsoft.com/office/powerpoint/2010/main" val="1197220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table shows the peak ratio results at the level of low accuracy. The number with bold font represents the corresponding algorithm achieve the best performance among the compared algorithms. It can be seen that the second algorithm obtains the most best performance.</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21</a:t>
            </a:fld>
            <a:endParaRPr lang="zh-CN" altLang="en-US"/>
          </a:p>
        </p:txBody>
      </p:sp>
    </p:spTree>
    <p:extLst>
      <p:ext uri="{BB962C8B-B14F-4D97-AF65-F5344CB8AC3E}">
        <p14:creationId xmlns:p14="http://schemas.microsoft.com/office/powerpoint/2010/main" val="4232460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That is all contents of our competition. Thank you for your listening.</a:t>
            </a:r>
            <a:endParaRPr lang="zh-CN" altLang="en-US"/>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22</a:t>
            </a:fld>
            <a:endParaRPr lang="zh-CN" altLang="en-US"/>
          </a:p>
        </p:txBody>
      </p:sp>
    </p:spTree>
    <p:extLst>
      <p:ext uri="{BB962C8B-B14F-4D97-AF65-F5344CB8AC3E}">
        <p14:creationId xmlns:p14="http://schemas.microsoft.com/office/powerpoint/2010/main" val="7771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3</a:t>
            </a:fld>
            <a:endParaRPr lang="zh-CN" altLang="en-US"/>
          </a:p>
        </p:txBody>
      </p:sp>
    </p:spTree>
    <p:extLst>
      <p:ext uri="{BB962C8B-B14F-4D97-AF65-F5344CB8AC3E}">
        <p14:creationId xmlns:p14="http://schemas.microsoft.com/office/powerpoint/2010/main" val="387118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4</a:t>
            </a:fld>
            <a:endParaRPr lang="zh-CN" altLang="en-US"/>
          </a:p>
        </p:txBody>
      </p:sp>
    </p:spTree>
    <p:extLst>
      <p:ext uri="{BB962C8B-B14F-4D97-AF65-F5344CB8AC3E}">
        <p14:creationId xmlns:p14="http://schemas.microsoft.com/office/powerpoint/2010/main" val="4813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 we have held a competition to explore the performance of the optimization algorithms for solving dynamic multimodal optimization problems. The benchmarks are from our previous work, mainly focusing on various cases of the dynamic and multimodal properties, respectively.</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5</a:t>
            </a:fld>
            <a:endParaRPr lang="zh-CN" altLang="en-US"/>
          </a:p>
        </p:txBody>
      </p:sp>
    </p:spTree>
    <p:extLst>
      <p:ext uri="{BB962C8B-B14F-4D97-AF65-F5344CB8AC3E}">
        <p14:creationId xmlns:p14="http://schemas.microsoft.com/office/powerpoint/2010/main" val="1853853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Next, I will introduce the benchmarks adopted in the competition.</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6</a:t>
            </a:fld>
            <a:endParaRPr lang="zh-CN" altLang="en-US"/>
          </a:p>
        </p:txBody>
      </p:sp>
    </p:spTree>
    <p:extLst>
      <p:ext uri="{BB962C8B-B14F-4D97-AF65-F5344CB8AC3E}">
        <p14:creationId xmlns:p14="http://schemas.microsoft.com/office/powerpoint/2010/main" val="170644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next one is the dynamic property. Here, six popular changes are adopted in our benchmarks. Small step, large step, random change, chaotic </a:t>
            </a:r>
            <a:r>
              <a:rPr lang="en-US" altLang="zh-CN" dirty="0" err="1"/>
              <a:t>change,recurrent</a:t>
            </a:r>
            <a:r>
              <a:rPr lang="en-US" altLang="zh-CN" dirty="0"/>
              <a:t> change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7</a:t>
            </a:fld>
            <a:endParaRPr lang="zh-CN" altLang="en-US"/>
          </a:p>
        </p:txBody>
      </p:sp>
    </p:spTree>
    <p:extLst>
      <p:ext uri="{BB962C8B-B14F-4D97-AF65-F5344CB8AC3E}">
        <p14:creationId xmlns:p14="http://schemas.microsoft.com/office/powerpoint/2010/main" val="829223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next one is the dynamic property. Here, six popular changes are adopted in our benchmarks. Small step, large step, random change, chaotic </a:t>
            </a:r>
            <a:r>
              <a:rPr lang="en-US" altLang="zh-CN" dirty="0" err="1"/>
              <a:t>change,recurrent</a:t>
            </a:r>
            <a:r>
              <a:rPr lang="en-US" altLang="zh-CN" dirty="0"/>
              <a:t> change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8</a:t>
            </a:fld>
            <a:endParaRPr lang="zh-CN" altLang="en-US"/>
          </a:p>
        </p:txBody>
      </p:sp>
    </p:spTree>
    <p:extLst>
      <p:ext uri="{BB962C8B-B14F-4D97-AF65-F5344CB8AC3E}">
        <p14:creationId xmlns:p14="http://schemas.microsoft.com/office/powerpoint/2010/main" val="884965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next one is the dynamic property. Here, six popular changes are adopted in our benchmarks. Small step, large step, random change, chaotic </a:t>
            </a:r>
            <a:r>
              <a:rPr lang="en-US" altLang="zh-CN" dirty="0" err="1"/>
              <a:t>change,recurrent</a:t>
            </a:r>
            <a:r>
              <a:rPr lang="en-US" altLang="zh-CN" dirty="0"/>
              <a:t> change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pPr/>
              <a:t>9</a:t>
            </a:fld>
            <a:endParaRPr lang="zh-CN" altLang="en-US"/>
          </a:p>
        </p:txBody>
      </p:sp>
    </p:spTree>
    <p:extLst>
      <p:ext uri="{BB962C8B-B14F-4D97-AF65-F5344CB8AC3E}">
        <p14:creationId xmlns:p14="http://schemas.microsoft.com/office/powerpoint/2010/main" val="843671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7" name="矩形 6"/>
          <p:cNvSpPr/>
          <p:nvPr userDrawn="1"/>
        </p:nvSpPr>
        <p:spPr>
          <a:xfrm>
            <a:off x="371325" y="387275"/>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矩形 7"/>
          <p:cNvSpPr/>
          <p:nvPr userDrawn="1"/>
        </p:nvSpPr>
        <p:spPr>
          <a:xfrm>
            <a:off x="119325" y="135275"/>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11226675" y="631800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灯片编号占位符 15"/>
          <p:cNvSpPr>
            <a:spLocks noGrp="1"/>
          </p:cNvSpPr>
          <p:nvPr>
            <p:ph type="sldNum" sz="quarter" idx="12"/>
          </p:nvPr>
        </p:nvSpPr>
        <p:spPr>
          <a:xfrm>
            <a:off x="10801349" y="6405444"/>
            <a:ext cx="1390651" cy="365125"/>
          </a:xfrm>
        </p:spPr>
        <p:txBody>
          <a:bodyPr/>
          <a:lstStyle>
            <a:lvl1pPr algn="ctr">
              <a:defRPr sz="2000" b="1">
                <a:solidFill>
                  <a:schemeClr val="bg1"/>
                </a:solidFill>
              </a:defRPr>
            </a:lvl1pPr>
          </a:lstStyle>
          <a:p>
            <a:fld id="{51D91E7F-84B6-4064-9D4E-CC7D244BCA0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4C821-51AF-415E-BF5B-CDCDE3466362}" type="datetime1">
              <a:rPr lang="zh-CN" altLang="en-US" smtClean="0"/>
              <a:pPr/>
              <a:t>2024/8/7</a:t>
            </a:fld>
            <a:endParaRPr lang="zh-CN" altLang="en-US"/>
          </a:p>
        </p:txBody>
      </p:sp>
      <p:sp>
        <p:nvSpPr>
          <p:cNvPr id="5" name="页脚占位符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1E7F-84B6-4064-9D4E-CC7D244BCA0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0.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18.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9.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21.png"/><Relationship Id="rId5" Type="http://schemas.openxmlformats.org/officeDocument/2006/relationships/image" Target="../media/image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23.png"/><Relationship Id="rId5" Type="http://schemas.openxmlformats.org/officeDocument/2006/relationships/image" Target="../media/image1.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24.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867202"/>
            <a:ext cx="12192000" cy="1879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6200" y="2165204"/>
            <a:ext cx="12115800" cy="1323439"/>
          </a:xfrm>
          <a:prstGeom prst="rect">
            <a:avLst/>
          </a:prstGeom>
          <a:noFill/>
        </p:spPr>
        <p:txBody>
          <a:bodyPr wrap="square" rtlCol="0">
            <a:spAutoFit/>
          </a:bodyPr>
          <a:lstStyle/>
          <a:p>
            <a:pPr algn="ctr" fontAlgn="base">
              <a:spcBef>
                <a:spcPct val="0"/>
              </a:spcBef>
              <a:spcAft>
                <a:spcPct val="0"/>
              </a:spcAft>
            </a:pPr>
            <a:r>
              <a:rPr lang="en-US" altLang="zh-CN" sz="4000" dirty="0">
                <a:solidFill>
                  <a:schemeClr val="bg1"/>
                </a:solidFill>
                <a:latin typeface="Times New Roman" pitchFamily="18" charset="0"/>
                <a:cs typeface="Times New Roman" pitchFamily="18" charset="0"/>
              </a:rPr>
              <a:t>CEC 2024 Competition on</a:t>
            </a:r>
          </a:p>
          <a:p>
            <a:pPr algn="ctr" fontAlgn="base">
              <a:spcBef>
                <a:spcPct val="0"/>
              </a:spcBef>
              <a:spcAft>
                <a:spcPct val="0"/>
              </a:spcAft>
            </a:pPr>
            <a:r>
              <a:rPr lang="en-US" altLang="zh-CN" sz="4000" dirty="0">
                <a:solidFill>
                  <a:schemeClr val="bg1"/>
                </a:solidFill>
                <a:latin typeface="Times New Roman" pitchFamily="18" charset="0"/>
                <a:cs typeface="Times New Roman" pitchFamily="18" charset="0"/>
              </a:rPr>
              <a:t>Multiparty </a:t>
            </a:r>
            <a:r>
              <a:rPr lang="en-US" altLang="zh-CN" sz="4000" dirty="0" err="1">
                <a:solidFill>
                  <a:schemeClr val="bg1"/>
                </a:solidFill>
                <a:latin typeface="Times New Roman" pitchFamily="18" charset="0"/>
                <a:cs typeface="Times New Roman" pitchFamily="18" charset="0"/>
              </a:rPr>
              <a:t>Multiobjective</a:t>
            </a:r>
            <a:r>
              <a:rPr lang="en-US" altLang="zh-CN" sz="4000" dirty="0">
                <a:solidFill>
                  <a:schemeClr val="bg1"/>
                </a:solidFill>
                <a:latin typeface="Times New Roman" pitchFamily="18" charset="0"/>
                <a:cs typeface="Times New Roman" pitchFamily="18" charset="0"/>
              </a:rPr>
              <a:t> Optimization</a:t>
            </a:r>
          </a:p>
        </p:txBody>
      </p:sp>
      <p:sp>
        <p:nvSpPr>
          <p:cNvPr id="9" name="Text Box 56"/>
          <p:cNvSpPr txBox="1">
            <a:spLocks noChangeArrowheads="1"/>
          </p:cNvSpPr>
          <p:nvPr/>
        </p:nvSpPr>
        <p:spPr bwMode="invGray">
          <a:xfrm>
            <a:off x="1384493" y="4238443"/>
            <a:ext cx="10150431" cy="1862048"/>
          </a:xfrm>
          <a:prstGeom prst="rect">
            <a:avLst/>
          </a:prstGeom>
          <a:noFill/>
          <a:ln w="9525" algn="ctr">
            <a:noFill/>
            <a:miter lim="800000"/>
            <a:headEnd/>
            <a:tailEnd/>
          </a:ln>
          <a:effectLst/>
        </p:spPr>
        <p:txBody>
          <a:bodyPr wrap="square">
            <a:spAutoFit/>
          </a:bodyPr>
          <a:lstStyle/>
          <a:p>
            <a:pPr algn="ctr">
              <a:spcAft>
                <a:spcPts val="2400"/>
              </a:spcAft>
            </a:pPr>
            <a:r>
              <a:rPr lang="en-US" altLang="zh-CN" sz="2000" dirty="0" err="1">
                <a:latin typeface="Times New Roman" pitchFamily="18" charset="0"/>
              </a:rPr>
              <a:t>Wenjian</a:t>
            </a:r>
            <a:r>
              <a:rPr lang="en-US" altLang="zh-CN" sz="2000" dirty="0">
                <a:latin typeface="Times New Roman" pitchFamily="18" charset="0"/>
              </a:rPr>
              <a:t> Luo</a:t>
            </a:r>
            <a:r>
              <a:rPr lang="en-US" altLang="zh-CN" sz="2000" baseline="30000" dirty="0">
                <a:latin typeface="Times New Roman" pitchFamily="18" charset="0"/>
              </a:rPr>
              <a:t>1</a:t>
            </a:r>
            <a:r>
              <a:rPr lang="en-US" altLang="zh-CN" sz="2000" dirty="0">
                <a:latin typeface="Times New Roman" pitchFamily="18" charset="0"/>
              </a:rPr>
              <a:t>, Peilan Xu</a:t>
            </a:r>
            <a:r>
              <a:rPr lang="en-US" altLang="zh-CN" sz="2000" baseline="30000" dirty="0">
                <a:latin typeface="Times New Roman" pitchFamily="18" charset="0"/>
              </a:rPr>
              <a:t>2</a:t>
            </a:r>
            <a:r>
              <a:rPr lang="en-US" altLang="zh-CN" sz="2000" dirty="0">
                <a:latin typeface="Times New Roman" pitchFamily="18" charset="0"/>
              </a:rPr>
              <a:t>, Shengxiang Yang</a:t>
            </a:r>
            <a:r>
              <a:rPr lang="en-US" altLang="zh-CN" sz="2000" baseline="30000" dirty="0">
                <a:latin typeface="Times New Roman" pitchFamily="18" charset="0"/>
              </a:rPr>
              <a:t>3</a:t>
            </a:r>
            <a:r>
              <a:rPr lang="en-US" altLang="zh-CN" sz="2000" dirty="0">
                <a:latin typeface="Times New Roman" pitchFamily="18" charset="0"/>
              </a:rPr>
              <a:t>, </a:t>
            </a:r>
            <a:r>
              <a:rPr lang="en-US" altLang="zh-CN" sz="2000" dirty="0" err="1">
                <a:latin typeface="Times New Roman" pitchFamily="18" charset="0"/>
              </a:rPr>
              <a:t>Yuhui</a:t>
            </a:r>
            <a:r>
              <a:rPr lang="en-US" altLang="zh-CN" sz="2000" dirty="0">
                <a:latin typeface="Times New Roman" pitchFamily="18" charset="0"/>
              </a:rPr>
              <a:t> Shi</a:t>
            </a:r>
            <a:r>
              <a:rPr lang="en-US" altLang="zh-CN" sz="2000" baseline="30000" dirty="0">
                <a:latin typeface="Times New Roman" pitchFamily="18" charset="0"/>
              </a:rPr>
              <a:t>4</a:t>
            </a:r>
          </a:p>
          <a:p>
            <a:pPr algn="ctr">
              <a:spcAft>
                <a:spcPts val="600"/>
              </a:spcAft>
            </a:pPr>
            <a:r>
              <a:rPr lang="en-US" altLang="zh-CN" sz="1500" i="1" baseline="30000" dirty="0">
                <a:latin typeface="Times New Roman" pitchFamily="18" charset="0"/>
              </a:rPr>
              <a:t>2</a:t>
            </a:r>
            <a:r>
              <a:rPr lang="en-US" altLang="zh-CN" sz="1500" i="1" dirty="0">
                <a:latin typeface="Times New Roman" pitchFamily="18" charset="0"/>
              </a:rPr>
              <a:t> Harbin Institute of Technology, Shenzhen, </a:t>
            </a:r>
            <a:endParaRPr lang="en-US" altLang="zh-CN" sz="1500" i="1" baseline="30000" dirty="0">
              <a:latin typeface="Times New Roman" pitchFamily="18" charset="0"/>
            </a:endParaRPr>
          </a:p>
          <a:p>
            <a:pPr algn="ctr">
              <a:spcAft>
                <a:spcPts val="600"/>
              </a:spcAft>
            </a:pPr>
            <a:r>
              <a:rPr lang="en-US" altLang="zh-CN" sz="1500" i="1" baseline="30000" dirty="0">
                <a:latin typeface="Times New Roman" pitchFamily="18" charset="0"/>
              </a:rPr>
              <a:t>2</a:t>
            </a:r>
            <a:r>
              <a:rPr lang="en-US" altLang="zh-CN" sz="1500" i="1" dirty="0">
                <a:latin typeface="Times New Roman" pitchFamily="18" charset="0"/>
              </a:rPr>
              <a:t> Nanjing University of Information Sciences and Technology </a:t>
            </a:r>
          </a:p>
          <a:p>
            <a:pPr algn="ctr">
              <a:spcAft>
                <a:spcPts val="600"/>
              </a:spcAft>
            </a:pPr>
            <a:r>
              <a:rPr lang="en-US" altLang="zh-CN" sz="1500" i="1" baseline="30000" dirty="0">
                <a:latin typeface="Times New Roman" pitchFamily="18" charset="0"/>
              </a:rPr>
              <a:t>3</a:t>
            </a:r>
            <a:r>
              <a:rPr lang="en-US" altLang="zh-CN" sz="1500" i="1" dirty="0">
                <a:latin typeface="Times New Roman" pitchFamily="18" charset="0"/>
              </a:rPr>
              <a:t> The De Montfort University</a:t>
            </a:r>
          </a:p>
          <a:p>
            <a:pPr algn="ctr">
              <a:spcAft>
                <a:spcPts val="600"/>
              </a:spcAft>
            </a:pPr>
            <a:r>
              <a:rPr lang="en-US" altLang="zh-CN" sz="1500" i="1" baseline="30000" dirty="0">
                <a:latin typeface="Times New Roman" pitchFamily="18" charset="0"/>
              </a:rPr>
              <a:t>4</a:t>
            </a:r>
            <a:r>
              <a:rPr lang="en-US" altLang="zh-CN" sz="1500" i="1" dirty="0">
                <a:latin typeface="Times New Roman" pitchFamily="18" charset="0"/>
              </a:rPr>
              <a:t> Southern University of Science and Technology</a:t>
            </a:r>
          </a:p>
        </p:txBody>
      </p:sp>
      <p:pic>
        <p:nvPicPr>
          <p:cNvPr id="1026" name="Picture 2">
            <a:extLst>
              <a:ext uri="{FF2B5EF4-FFF2-40B4-BE49-F238E27FC236}">
                <a16:creationId xmlns:a16="http://schemas.microsoft.com/office/drawing/2014/main" id="{6416BBAA-0426-7084-A3ED-3FA5BAF73F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3474" y="180146"/>
            <a:ext cx="2018021" cy="15007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92171" y="207358"/>
            <a:ext cx="9909178"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Biparty Multi-objective UAV Path Planning</a:t>
            </a:r>
            <a:endParaRPr lang="zh-CN" altLang="en-US" sz="3200" b="1"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latin typeface="宋体" pitchFamily="2" charset="-122"/>
                <a:ea typeface="宋体" pitchFamily="2" charset="-122"/>
              </a:rPr>
              <a:pPr/>
              <a:t>10</a:t>
            </a:fld>
            <a:endParaRPr lang="zh-CN" altLang="en-US" dirty="0">
              <a:latin typeface="宋体" pitchFamily="2" charset="-122"/>
              <a:ea typeface="宋体" pitchFamily="2" charset="-122"/>
            </a:endParaRPr>
          </a:p>
        </p:txBody>
      </p:sp>
      <p:sp>
        <p:nvSpPr>
          <p:cNvPr id="27" name="圆角矩形 26"/>
          <p:cNvSpPr/>
          <p:nvPr/>
        </p:nvSpPr>
        <p:spPr>
          <a:xfrm>
            <a:off x="368303" y="952505"/>
            <a:ext cx="11239500" cy="4571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pic>
        <p:nvPicPr>
          <p:cNvPr id="5" name="Picture 2">
            <a:extLst>
              <a:ext uri="{FF2B5EF4-FFF2-40B4-BE49-F238E27FC236}">
                <a16:creationId xmlns:a16="http://schemas.microsoft.com/office/drawing/2014/main" id="{06448A06-7E5C-B3A8-19DA-8B331ABED1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28845" y="180146"/>
            <a:ext cx="767077" cy="570455"/>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EAEBC2C5-A23B-4EFD-8D57-D71F7B19BA69}"/>
              </a:ext>
            </a:extLst>
          </p:cNvPr>
          <p:cNvSpPr/>
          <p:nvPr/>
        </p:nvSpPr>
        <p:spPr>
          <a:xfrm>
            <a:off x="655185" y="1292452"/>
            <a:ext cx="4568326" cy="5057603"/>
          </a:xfrm>
          <a:prstGeom prst="rect">
            <a:avLst/>
          </a:prstGeom>
        </p:spPr>
        <p:txBody>
          <a:bodyPr wrap="square">
            <a:spAutoFit/>
          </a:bodyPr>
          <a:lstStyle/>
          <a:p>
            <a:pPr marL="358775" lvl="1" indent="-358775" algn="just">
              <a:lnSpc>
                <a:spcPct val="125000"/>
              </a:lnSpc>
              <a:spcAft>
                <a:spcPts val="1200"/>
              </a:spcAft>
              <a:buClr>
                <a:schemeClr val="accent5">
                  <a:lumMod val="75000"/>
                </a:schemeClr>
              </a:buClr>
              <a:buFont typeface="Wingdings" panose="05000000000000000000" pitchFamily="2" charset="2"/>
              <a:buChar char="p"/>
            </a:pPr>
            <a:r>
              <a:rPr lang="en-US" altLang="zh-CN" sz="2000" dirty="0">
                <a:latin typeface="Times New Roman" panose="02020603050405020304" pitchFamily="18" charset="0"/>
                <a:cs typeface="Times New Roman" panose="02020603050405020304" pitchFamily="18" charset="0"/>
              </a:rPr>
              <a:t>Efficiency Decision-Maker:</a:t>
            </a:r>
          </a:p>
          <a:p>
            <a:pPr marL="800100" lvl="2" indent="-342900" algn="just">
              <a:lnSpc>
                <a:spcPct val="125000"/>
              </a:lnSpc>
              <a:spcAft>
                <a:spcPts val="1200"/>
              </a:spcAft>
              <a:buClr>
                <a:schemeClr val="accent5">
                  <a:lumMod val="75000"/>
                </a:schemeClr>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Path Length:</a:t>
            </a:r>
            <a:r>
              <a:rPr lang="zh-CN" altLang="en-US" sz="2000" dirty="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a:p>
            <a:pPr marL="457200" lvl="2" algn="just">
              <a:lnSpc>
                <a:spcPct val="125000"/>
              </a:lnSpc>
              <a:spcAft>
                <a:spcPts val="1200"/>
              </a:spcAft>
              <a:buClr>
                <a:schemeClr val="accent5">
                  <a:lumMod val="75000"/>
                </a:schemeClr>
              </a:buClr>
            </a:pPr>
            <a:endParaRPr lang="en-US" altLang="zh-CN" sz="2000" dirty="0">
              <a:latin typeface="Times New Roman" panose="02020603050405020304" pitchFamily="18" charset="0"/>
              <a:cs typeface="Times New Roman" panose="02020603050405020304" pitchFamily="18" charset="0"/>
            </a:endParaRPr>
          </a:p>
          <a:p>
            <a:pPr marL="800100" lvl="2" indent="-342900" algn="just">
              <a:spcAft>
                <a:spcPts val="1200"/>
              </a:spcAft>
              <a:buClr>
                <a:schemeClr val="accent5">
                  <a:lumMod val="75000"/>
                </a:schemeClr>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Flight energy consumption:</a:t>
            </a:r>
          </a:p>
          <a:p>
            <a:pPr marL="457200" lvl="2" algn="just">
              <a:lnSpc>
                <a:spcPct val="125000"/>
              </a:lnSpc>
              <a:spcAft>
                <a:spcPts val="1200"/>
              </a:spcAft>
              <a:buClr>
                <a:schemeClr val="accent5">
                  <a:lumMod val="75000"/>
                </a:schemeClr>
              </a:buClr>
            </a:pPr>
            <a:endParaRPr lang="en-US" altLang="zh-CN" sz="2000" dirty="0">
              <a:latin typeface="Times New Roman" panose="02020603050405020304" pitchFamily="18" charset="0"/>
              <a:cs typeface="Times New Roman" panose="02020603050405020304" pitchFamily="18" charset="0"/>
            </a:endParaRPr>
          </a:p>
          <a:p>
            <a:pPr marL="800100" lvl="2" indent="-342900" algn="just">
              <a:lnSpc>
                <a:spcPct val="150000"/>
              </a:lnSpc>
              <a:spcBef>
                <a:spcPts val="1800"/>
              </a:spcBef>
              <a:spcAft>
                <a:spcPts val="1200"/>
              </a:spcAft>
              <a:buClr>
                <a:schemeClr val="accent5">
                  <a:lumMod val="75000"/>
                </a:schemeClr>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Path height changes: </a:t>
            </a:r>
          </a:p>
          <a:p>
            <a:pPr marL="457200" lvl="2" algn="just">
              <a:lnSpc>
                <a:spcPct val="125000"/>
              </a:lnSpc>
              <a:spcAft>
                <a:spcPts val="1200"/>
              </a:spcAft>
              <a:buClr>
                <a:schemeClr val="accent5">
                  <a:lumMod val="75000"/>
                </a:schemeClr>
              </a:buClr>
            </a:pPr>
            <a:endParaRPr lang="en-US" altLang="zh-CN" sz="2000" dirty="0">
              <a:latin typeface="Times New Roman" panose="02020603050405020304" pitchFamily="18" charset="0"/>
              <a:cs typeface="Times New Roman" panose="02020603050405020304" pitchFamily="18" charset="0"/>
            </a:endParaRPr>
          </a:p>
          <a:p>
            <a:pPr marL="800100" lvl="2" indent="-342900" algn="just">
              <a:lnSpc>
                <a:spcPct val="125000"/>
              </a:lnSpc>
              <a:spcBef>
                <a:spcPts val="600"/>
              </a:spcBef>
              <a:spcAft>
                <a:spcPts val="1200"/>
              </a:spcAft>
              <a:buClr>
                <a:schemeClr val="accent5">
                  <a:lumMod val="75000"/>
                </a:schemeClr>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Mission hover point distance </a:t>
            </a:r>
          </a:p>
          <a:p>
            <a:pPr marL="457200" lvl="2" algn="just">
              <a:lnSpc>
                <a:spcPct val="125000"/>
              </a:lnSpc>
              <a:spcAft>
                <a:spcPts val="1200"/>
              </a:spcAft>
              <a:buClr>
                <a:schemeClr val="accent5">
                  <a:lumMod val="75000"/>
                </a:schemeClr>
              </a:buClr>
            </a:pP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82C172DF-5995-4B48-B812-B7591DD83C25}"/>
              </a:ext>
            </a:extLst>
          </p:cNvPr>
          <p:cNvPicPr>
            <a:picLocks noChangeAspect="1"/>
          </p:cNvPicPr>
          <p:nvPr/>
        </p:nvPicPr>
        <p:blipFill>
          <a:blip r:embed="rId5"/>
          <a:stretch>
            <a:fillRect/>
          </a:stretch>
        </p:blipFill>
        <p:spPr>
          <a:xfrm>
            <a:off x="2978778" y="2113812"/>
            <a:ext cx="1769095" cy="796093"/>
          </a:xfrm>
          <a:prstGeom prst="rect">
            <a:avLst/>
          </a:prstGeom>
        </p:spPr>
      </p:pic>
      <p:pic>
        <p:nvPicPr>
          <p:cNvPr id="12" name="图片 11">
            <a:extLst>
              <a:ext uri="{FF2B5EF4-FFF2-40B4-BE49-F238E27FC236}">
                <a16:creationId xmlns:a16="http://schemas.microsoft.com/office/drawing/2014/main" id="{E37CEDA6-49D3-4BEB-9020-0B4D8AEAA30D}"/>
              </a:ext>
            </a:extLst>
          </p:cNvPr>
          <p:cNvPicPr>
            <a:picLocks noChangeAspect="1"/>
          </p:cNvPicPr>
          <p:nvPr/>
        </p:nvPicPr>
        <p:blipFill>
          <a:blip r:embed="rId6"/>
          <a:stretch>
            <a:fillRect/>
          </a:stretch>
        </p:blipFill>
        <p:spPr>
          <a:xfrm>
            <a:off x="2939348" y="3302276"/>
            <a:ext cx="2005358" cy="930854"/>
          </a:xfrm>
          <a:prstGeom prst="rect">
            <a:avLst/>
          </a:prstGeom>
        </p:spPr>
      </p:pic>
      <p:pic>
        <p:nvPicPr>
          <p:cNvPr id="14" name="图片 13">
            <a:extLst>
              <a:ext uri="{FF2B5EF4-FFF2-40B4-BE49-F238E27FC236}">
                <a16:creationId xmlns:a16="http://schemas.microsoft.com/office/drawing/2014/main" id="{7C552DBE-B9CE-4356-BBDF-7F2A1A26EA32}"/>
              </a:ext>
            </a:extLst>
          </p:cNvPr>
          <p:cNvPicPr>
            <a:picLocks noChangeAspect="1"/>
          </p:cNvPicPr>
          <p:nvPr/>
        </p:nvPicPr>
        <p:blipFill>
          <a:blip r:embed="rId7"/>
          <a:stretch>
            <a:fillRect/>
          </a:stretch>
        </p:blipFill>
        <p:spPr>
          <a:xfrm>
            <a:off x="2939348" y="4527358"/>
            <a:ext cx="2503185" cy="885135"/>
          </a:xfrm>
          <a:prstGeom prst="rect">
            <a:avLst/>
          </a:prstGeom>
        </p:spPr>
      </p:pic>
      <p:pic>
        <p:nvPicPr>
          <p:cNvPr id="17" name="图片 16">
            <a:extLst>
              <a:ext uri="{FF2B5EF4-FFF2-40B4-BE49-F238E27FC236}">
                <a16:creationId xmlns:a16="http://schemas.microsoft.com/office/drawing/2014/main" id="{EDA679D1-95EC-4B6D-B09D-B305644DF57F}"/>
              </a:ext>
            </a:extLst>
          </p:cNvPr>
          <p:cNvPicPr>
            <a:picLocks noChangeAspect="1"/>
          </p:cNvPicPr>
          <p:nvPr/>
        </p:nvPicPr>
        <p:blipFill>
          <a:blip r:embed="rId8"/>
          <a:stretch>
            <a:fillRect/>
          </a:stretch>
        </p:blipFill>
        <p:spPr>
          <a:xfrm>
            <a:off x="2939348" y="5725860"/>
            <a:ext cx="2994629" cy="906482"/>
          </a:xfrm>
          <a:prstGeom prst="rect">
            <a:avLst/>
          </a:prstGeom>
        </p:spPr>
      </p:pic>
      <p:sp>
        <p:nvSpPr>
          <p:cNvPr id="19" name="矩形 18">
            <a:extLst>
              <a:ext uri="{FF2B5EF4-FFF2-40B4-BE49-F238E27FC236}">
                <a16:creationId xmlns:a16="http://schemas.microsoft.com/office/drawing/2014/main" id="{23157DA3-5D01-4727-8F7E-51FE817B6C71}"/>
              </a:ext>
            </a:extLst>
          </p:cNvPr>
          <p:cNvSpPr/>
          <p:nvPr/>
        </p:nvSpPr>
        <p:spPr>
          <a:xfrm>
            <a:off x="6258025" y="1348980"/>
            <a:ext cx="4568326" cy="3903441"/>
          </a:xfrm>
          <a:prstGeom prst="rect">
            <a:avLst/>
          </a:prstGeom>
        </p:spPr>
        <p:txBody>
          <a:bodyPr wrap="square">
            <a:spAutoFit/>
          </a:bodyPr>
          <a:lstStyle/>
          <a:p>
            <a:pPr marL="358775" lvl="1" indent="-358775" algn="just">
              <a:lnSpc>
                <a:spcPct val="125000"/>
              </a:lnSpc>
              <a:spcAft>
                <a:spcPts val="1200"/>
              </a:spcAft>
              <a:buClr>
                <a:schemeClr val="accent5">
                  <a:lumMod val="75000"/>
                </a:schemeClr>
              </a:buClr>
              <a:buFont typeface="Wingdings" panose="05000000000000000000" pitchFamily="2" charset="2"/>
              <a:buChar char="p"/>
            </a:pPr>
            <a:r>
              <a:rPr lang="en-US" altLang="zh-CN" sz="2000" dirty="0">
                <a:latin typeface="Times New Roman" panose="02020603050405020304" pitchFamily="18" charset="0"/>
                <a:cs typeface="Times New Roman" panose="02020603050405020304" pitchFamily="18" charset="0"/>
              </a:rPr>
              <a:t>Efficiency Decision-Maker:</a:t>
            </a:r>
          </a:p>
          <a:p>
            <a:pPr marL="800100" lvl="2" indent="-342900" algn="just">
              <a:lnSpc>
                <a:spcPct val="125000"/>
              </a:lnSpc>
              <a:spcAft>
                <a:spcPts val="1200"/>
              </a:spcAft>
              <a:buClr>
                <a:schemeClr val="accent5">
                  <a:lumMod val="75000"/>
                </a:schemeClr>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Fatality Risks:</a:t>
            </a:r>
            <a:r>
              <a:rPr lang="zh-CN" altLang="en-US" sz="2000" dirty="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a:p>
            <a:pPr marL="457200" lvl="2" algn="just">
              <a:lnSpc>
                <a:spcPct val="125000"/>
              </a:lnSpc>
              <a:spcAft>
                <a:spcPts val="1200"/>
              </a:spcAft>
              <a:buClr>
                <a:schemeClr val="accent5">
                  <a:lumMod val="75000"/>
                </a:schemeClr>
              </a:buClr>
            </a:pPr>
            <a:endParaRPr lang="en-US" altLang="zh-CN" sz="2000" dirty="0">
              <a:latin typeface="Times New Roman" panose="02020603050405020304" pitchFamily="18" charset="0"/>
              <a:cs typeface="Times New Roman" panose="02020603050405020304" pitchFamily="18" charset="0"/>
            </a:endParaRPr>
          </a:p>
          <a:p>
            <a:pPr marL="800100" lvl="2" indent="-342900" algn="just">
              <a:spcAft>
                <a:spcPts val="1200"/>
              </a:spcAft>
              <a:buClr>
                <a:schemeClr val="accent5">
                  <a:lumMod val="75000"/>
                </a:schemeClr>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Property Risk:</a:t>
            </a:r>
          </a:p>
          <a:p>
            <a:pPr marL="457200" lvl="2" algn="just">
              <a:lnSpc>
                <a:spcPct val="125000"/>
              </a:lnSpc>
              <a:spcAft>
                <a:spcPts val="1200"/>
              </a:spcAft>
              <a:buClr>
                <a:schemeClr val="accent5">
                  <a:lumMod val="75000"/>
                </a:schemeClr>
              </a:buClr>
            </a:pPr>
            <a:endParaRPr lang="en-US" altLang="zh-CN" sz="2000" dirty="0">
              <a:latin typeface="Times New Roman" panose="02020603050405020304" pitchFamily="18" charset="0"/>
              <a:cs typeface="Times New Roman" panose="02020603050405020304" pitchFamily="18" charset="0"/>
            </a:endParaRPr>
          </a:p>
          <a:p>
            <a:pPr marL="800100" lvl="2" indent="-342900" algn="just">
              <a:lnSpc>
                <a:spcPct val="150000"/>
              </a:lnSpc>
              <a:spcBef>
                <a:spcPts val="1800"/>
              </a:spcBef>
              <a:spcAft>
                <a:spcPts val="1200"/>
              </a:spcAft>
              <a:buClr>
                <a:schemeClr val="accent5">
                  <a:lumMod val="75000"/>
                </a:schemeClr>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Noise Pollution: </a:t>
            </a:r>
          </a:p>
          <a:p>
            <a:pPr marL="457200" lvl="2" algn="just">
              <a:lnSpc>
                <a:spcPct val="125000"/>
              </a:lnSpc>
              <a:spcAft>
                <a:spcPts val="1200"/>
              </a:spcAft>
              <a:buClr>
                <a:schemeClr val="accent5">
                  <a:lumMod val="75000"/>
                </a:schemeClr>
              </a:buClr>
            </a:pP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p:txBody>
      </p:sp>
      <p:pic>
        <p:nvPicPr>
          <p:cNvPr id="20" name="图片 19">
            <a:extLst>
              <a:ext uri="{FF2B5EF4-FFF2-40B4-BE49-F238E27FC236}">
                <a16:creationId xmlns:a16="http://schemas.microsoft.com/office/drawing/2014/main" id="{E8DE1F40-598D-47D0-85DC-BD81629035DB}"/>
              </a:ext>
            </a:extLst>
          </p:cNvPr>
          <p:cNvPicPr>
            <a:picLocks noChangeAspect="1"/>
          </p:cNvPicPr>
          <p:nvPr/>
        </p:nvPicPr>
        <p:blipFill>
          <a:blip r:embed="rId9"/>
          <a:stretch>
            <a:fillRect/>
          </a:stretch>
        </p:blipFill>
        <p:spPr>
          <a:xfrm>
            <a:off x="8072198" y="2264066"/>
            <a:ext cx="3788667" cy="594590"/>
          </a:xfrm>
          <a:prstGeom prst="rect">
            <a:avLst/>
          </a:prstGeom>
        </p:spPr>
      </p:pic>
      <p:pic>
        <p:nvPicPr>
          <p:cNvPr id="22" name="图片 21">
            <a:extLst>
              <a:ext uri="{FF2B5EF4-FFF2-40B4-BE49-F238E27FC236}">
                <a16:creationId xmlns:a16="http://schemas.microsoft.com/office/drawing/2014/main" id="{83333AE0-B2E8-4DCF-B3D0-B9B8FBAD1D16}"/>
              </a:ext>
            </a:extLst>
          </p:cNvPr>
          <p:cNvPicPr>
            <a:picLocks noChangeAspect="1"/>
          </p:cNvPicPr>
          <p:nvPr/>
        </p:nvPicPr>
        <p:blipFill>
          <a:blip r:embed="rId10"/>
          <a:stretch>
            <a:fillRect/>
          </a:stretch>
        </p:blipFill>
        <p:spPr>
          <a:xfrm>
            <a:off x="8072198" y="3384375"/>
            <a:ext cx="1869757" cy="766656"/>
          </a:xfrm>
          <a:prstGeom prst="rect">
            <a:avLst/>
          </a:prstGeom>
        </p:spPr>
      </p:pic>
      <p:pic>
        <p:nvPicPr>
          <p:cNvPr id="24" name="图片 23">
            <a:extLst>
              <a:ext uri="{FF2B5EF4-FFF2-40B4-BE49-F238E27FC236}">
                <a16:creationId xmlns:a16="http://schemas.microsoft.com/office/drawing/2014/main" id="{6B5D32EC-285D-4279-B3E9-5E1A437B12EB}"/>
              </a:ext>
            </a:extLst>
          </p:cNvPr>
          <p:cNvPicPr>
            <a:picLocks noChangeAspect="1"/>
          </p:cNvPicPr>
          <p:nvPr/>
        </p:nvPicPr>
        <p:blipFill>
          <a:blip r:embed="rId11"/>
          <a:stretch>
            <a:fillRect/>
          </a:stretch>
        </p:blipFill>
        <p:spPr>
          <a:xfrm>
            <a:off x="8072198" y="4969925"/>
            <a:ext cx="2501402" cy="680340"/>
          </a:xfrm>
          <a:prstGeom prst="rect">
            <a:avLst/>
          </a:prstGeom>
        </p:spPr>
      </p:pic>
      <p:sp>
        <p:nvSpPr>
          <p:cNvPr id="16" name="文本框 15">
            <a:extLst>
              <a:ext uri="{FF2B5EF4-FFF2-40B4-BE49-F238E27FC236}">
                <a16:creationId xmlns:a16="http://schemas.microsoft.com/office/drawing/2014/main" id="{66867D90-9D33-4BF5-9181-87FA9ED537E8}"/>
              </a:ext>
            </a:extLst>
          </p:cNvPr>
          <p:cNvSpPr txBox="1"/>
          <p:nvPr/>
        </p:nvSpPr>
        <p:spPr>
          <a:xfrm>
            <a:off x="6484620" y="6007973"/>
            <a:ext cx="4640580" cy="600164"/>
          </a:xfrm>
          <a:prstGeom prst="rect">
            <a:avLst/>
          </a:prstGeom>
          <a:noFill/>
        </p:spPr>
        <p:txBody>
          <a:bodyPr wrap="square">
            <a:spAutoFit/>
          </a:bodyPr>
          <a:lstStyle/>
          <a:p>
            <a:r>
              <a:rPr lang="en-US" altLang="zh-CN" sz="1100" dirty="0">
                <a:latin typeface="Times New Roman" panose="02020603050405020304" pitchFamily="18" charset="0"/>
                <a:cs typeface="Times New Roman" panose="02020603050405020304" pitchFamily="18" charset="0"/>
              </a:rPr>
              <a:t>* K. Chen, W. Luo, X. Lin, Z. Song, and C. </a:t>
            </a:r>
            <a:r>
              <a:rPr lang="en-US" altLang="zh-CN" sz="1100" dirty="0" err="1">
                <a:latin typeface="Times New Roman" panose="02020603050405020304" pitchFamily="18" charset="0"/>
                <a:cs typeface="Times New Roman" panose="02020603050405020304" pitchFamily="18" charset="0"/>
              </a:rPr>
              <a:t>Yatong</a:t>
            </a:r>
            <a:r>
              <a:rPr lang="en-US" altLang="zh-CN" sz="1100" dirty="0">
                <a:latin typeface="Times New Roman" panose="02020603050405020304" pitchFamily="18" charset="0"/>
                <a:cs typeface="Times New Roman" panose="02020603050405020304" pitchFamily="18" charset="0"/>
              </a:rPr>
              <a:t>, Evolutionary biparty </a:t>
            </a:r>
            <a:r>
              <a:rPr lang="en-US" altLang="zh-CN" sz="1100" dirty="0" err="1">
                <a:latin typeface="Times New Roman" panose="02020603050405020304" pitchFamily="18" charset="0"/>
                <a:cs typeface="Times New Roman" panose="02020603050405020304" pitchFamily="18" charset="0"/>
              </a:rPr>
              <a:t>multiobjective</a:t>
            </a:r>
            <a:r>
              <a:rPr lang="en-US" altLang="zh-CN" sz="1100" dirty="0">
                <a:latin typeface="Times New Roman" panose="02020603050405020304" pitchFamily="18" charset="0"/>
                <a:cs typeface="Times New Roman" panose="02020603050405020304" pitchFamily="18" charset="0"/>
              </a:rPr>
              <a:t> UAV path planning: Problems and empirical comparisons," IEEE Transactions on Emerging Topics in Computational Intelligence, 2023.</a:t>
            </a:r>
            <a:endParaRPr lang="zh-CN" altLang="en-US" sz="1100" dirty="0"/>
          </a:p>
        </p:txBody>
      </p:sp>
    </p:spTree>
    <p:custDataLst>
      <p:tags r:id="rId1"/>
    </p:custDataLst>
    <p:extLst>
      <p:ext uri="{BB962C8B-B14F-4D97-AF65-F5344CB8AC3E}">
        <p14:creationId xmlns:p14="http://schemas.microsoft.com/office/powerpoint/2010/main" val="4236475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92171" y="207358"/>
            <a:ext cx="9909178"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Biparty Multi-objective UAV Path Planning</a:t>
            </a:r>
            <a:endParaRPr lang="zh-CN" altLang="en-US" sz="3200" b="1"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latin typeface="宋体" pitchFamily="2" charset="-122"/>
                <a:ea typeface="宋体" pitchFamily="2" charset="-122"/>
              </a:rPr>
              <a:pPr/>
              <a:t>11</a:t>
            </a:fld>
            <a:endParaRPr lang="zh-CN" altLang="en-US" dirty="0">
              <a:latin typeface="宋体" pitchFamily="2" charset="-122"/>
              <a:ea typeface="宋体" pitchFamily="2" charset="-122"/>
            </a:endParaRPr>
          </a:p>
        </p:txBody>
      </p:sp>
      <p:sp>
        <p:nvSpPr>
          <p:cNvPr id="27" name="圆角矩形 26"/>
          <p:cNvSpPr/>
          <p:nvPr/>
        </p:nvSpPr>
        <p:spPr>
          <a:xfrm>
            <a:off x="368303" y="952505"/>
            <a:ext cx="11239500" cy="4571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pic>
        <p:nvPicPr>
          <p:cNvPr id="5" name="Picture 2">
            <a:extLst>
              <a:ext uri="{FF2B5EF4-FFF2-40B4-BE49-F238E27FC236}">
                <a16:creationId xmlns:a16="http://schemas.microsoft.com/office/drawing/2014/main" id="{06448A06-7E5C-B3A8-19DA-8B331ABED1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28845" y="180146"/>
            <a:ext cx="767077" cy="570455"/>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6FC52185-F62E-4201-A88B-3BA88C572664}"/>
              </a:ext>
            </a:extLst>
          </p:cNvPr>
          <p:cNvPicPr>
            <a:picLocks noChangeAspect="1"/>
          </p:cNvPicPr>
          <p:nvPr/>
        </p:nvPicPr>
        <p:blipFill>
          <a:blip r:embed="rId5"/>
          <a:stretch>
            <a:fillRect/>
          </a:stretch>
        </p:blipFill>
        <p:spPr>
          <a:xfrm>
            <a:off x="1208085" y="1220036"/>
            <a:ext cx="9277350" cy="4551413"/>
          </a:xfrm>
          <a:prstGeom prst="rect">
            <a:avLst/>
          </a:prstGeom>
        </p:spPr>
      </p:pic>
      <p:sp>
        <p:nvSpPr>
          <p:cNvPr id="23" name="文本框 22">
            <a:extLst>
              <a:ext uri="{FF2B5EF4-FFF2-40B4-BE49-F238E27FC236}">
                <a16:creationId xmlns:a16="http://schemas.microsoft.com/office/drawing/2014/main" id="{FF8C53A9-6FFF-42F8-B377-59AF5E282B07}"/>
              </a:ext>
            </a:extLst>
          </p:cNvPr>
          <p:cNvSpPr txBox="1"/>
          <p:nvPr/>
        </p:nvSpPr>
        <p:spPr>
          <a:xfrm>
            <a:off x="834705" y="5805038"/>
            <a:ext cx="10024109" cy="738664"/>
          </a:xfrm>
          <a:prstGeom prst="rect">
            <a:avLst/>
          </a:prstGeom>
          <a:noFill/>
        </p:spPr>
        <p:txBody>
          <a:bodyPr wrap="square">
            <a:spAutoFit/>
          </a:bodyPr>
          <a:lstStyle/>
          <a:p>
            <a:r>
              <a:rPr lang="en-US" altLang="zh-CN" sz="1400" dirty="0">
                <a:latin typeface="Times New Roman" panose="02020603050405020304" pitchFamily="18" charset="0"/>
                <a:cs typeface="Times New Roman" panose="02020603050405020304" pitchFamily="18" charset="0"/>
              </a:rPr>
              <a:t>Objectives and constraints of the UAV path planning problem from the perspective of the BPMOP. (a)-(d), which are marked in blue, are the objectives of the efficiency department. (e)-(h), which are marked in red, are the objectives of the safety department. (</a:t>
            </a:r>
            <a:r>
              <a:rPr lang="en-US" altLang="zh-CN" sz="1400" dirty="0" err="1">
                <a:latin typeface="Times New Roman" panose="02020603050405020304" pitchFamily="18" charset="0"/>
                <a:cs typeface="Times New Roman" panose="02020603050405020304" pitchFamily="18" charset="0"/>
              </a:rPr>
              <a:t>i</a:t>
            </a:r>
            <a:r>
              <a:rPr lang="en-US" altLang="zh-CN" sz="1400" dirty="0">
                <a:latin typeface="Times New Roman" panose="02020603050405020304" pitchFamily="18" charset="0"/>
                <a:cs typeface="Times New Roman" panose="02020603050405020304" pitchFamily="18" charset="0"/>
              </a:rPr>
              <a:t>)-(k), which are marked in black, are the constraints of the UAV.</a:t>
            </a:r>
            <a:endParaRPr lang="zh-CN" altLang="en-US" sz="1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79889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92171" y="207358"/>
            <a:ext cx="9909178"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Biparty Multi-objective UAV Path Planning</a:t>
            </a:r>
            <a:endParaRPr lang="zh-CN" altLang="en-US" sz="3200" b="1"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latin typeface="宋体" pitchFamily="2" charset="-122"/>
                <a:ea typeface="宋体" pitchFamily="2" charset="-122"/>
              </a:rPr>
              <a:pPr/>
              <a:t>12</a:t>
            </a:fld>
            <a:endParaRPr lang="zh-CN" altLang="en-US" dirty="0">
              <a:latin typeface="宋体" pitchFamily="2" charset="-122"/>
              <a:ea typeface="宋体" pitchFamily="2" charset="-122"/>
            </a:endParaRPr>
          </a:p>
        </p:txBody>
      </p:sp>
      <p:sp>
        <p:nvSpPr>
          <p:cNvPr id="27" name="圆角矩形 26"/>
          <p:cNvSpPr/>
          <p:nvPr/>
        </p:nvSpPr>
        <p:spPr>
          <a:xfrm>
            <a:off x="368303" y="952505"/>
            <a:ext cx="11239500" cy="4571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pic>
        <p:nvPicPr>
          <p:cNvPr id="5" name="Picture 2">
            <a:extLst>
              <a:ext uri="{FF2B5EF4-FFF2-40B4-BE49-F238E27FC236}">
                <a16:creationId xmlns:a16="http://schemas.microsoft.com/office/drawing/2014/main" id="{06448A06-7E5C-B3A8-19DA-8B331ABED1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28845" y="180146"/>
            <a:ext cx="767077" cy="570455"/>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A5C92EA0-6607-43DD-9F3B-82717633735A}"/>
              </a:ext>
            </a:extLst>
          </p:cNvPr>
          <p:cNvPicPr>
            <a:picLocks noChangeAspect="1"/>
          </p:cNvPicPr>
          <p:nvPr/>
        </p:nvPicPr>
        <p:blipFill>
          <a:blip r:embed="rId5"/>
          <a:stretch>
            <a:fillRect/>
          </a:stretch>
        </p:blipFill>
        <p:spPr>
          <a:xfrm>
            <a:off x="1996678" y="2491740"/>
            <a:ext cx="7982749" cy="2845454"/>
          </a:xfrm>
          <a:prstGeom prst="rect">
            <a:avLst/>
          </a:prstGeom>
        </p:spPr>
      </p:pic>
      <p:sp>
        <p:nvSpPr>
          <p:cNvPr id="12" name="文本框 11">
            <a:extLst>
              <a:ext uri="{FF2B5EF4-FFF2-40B4-BE49-F238E27FC236}">
                <a16:creationId xmlns:a16="http://schemas.microsoft.com/office/drawing/2014/main" id="{F8495057-115D-4D3C-A2FD-98079A9BCD86}"/>
              </a:ext>
            </a:extLst>
          </p:cNvPr>
          <p:cNvSpPr txBox="1"/>
          <p:nvPr/>
        </p:nvSpPr>
        <p:spPr>
          <a:xfrm>
            <a:off x="4677888" y="2065705"/>
            <a:ext cx="2620327" cy="646331"/>
          </a:xfrm>
          <a:prstGeom prst="rect">
            <a:avLst/>
          </a:prstGeom>
          <a:noFill/>
        </p:spPr>
        <p:txBody>
          <a:bodyPr wrap="square">
            <a:spAutoFit/>
          </a:bodyPr>
          <a:lstStyle/>
          <a:p>
            <a:r>
              <a:rPr lang="en-US" altLang="zh-CN" sz="1800" b="0" i="0" dirty="0">
                <a:solidFill>
                  <a:srgbClr val="000000"/>
                </a:solidFill>
                <a:effectLst/>
                <a:latin typeface="Times New Roman" panose="02020603050405020304" pitchFamily="18" charset="0"/>
                <a:cs typeface="Times New Roman" panose="02020603050405020304" pitchFamily="18" charset="0"/>
              </a:rPr>
              <a:t>Details of the Test Case</a:t>
            </a:r>
            <a:br>
              <a:rPr lang="en-US" altLang="zh-CN" dirty="0">
                <a:latin typeface="Times New Roman" panose="02020603050405020304" pitchFamily="18" charset="0"/>
                <a:cs typeface="Times New Roman" panose="02020603050405020304" pitchFamily="18" charset="0"/>
              </a:rPr>
            </a:br>
            <a:endParaRPr lang="zh-CN" alt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6912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92171" y="207358"/>
            <a:ext cx="9909178"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Others</a:t>
            </a:r>
            <a:endParaRPr lang="zh-CN" altLang="en-US" sz="3200" b="1"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latin typeface="宋体" pitchFamily="2" charset="-122"/>
                <a:ea typeface="宋体" pitchFamily="2" charset="-122"/>
              </a:rPr>
              <a:pPr/>
              <a:t>13</a:t>
            </a:fld>
            <a:endParaRPr lang="zh-CN" altLang="en-US" dirty="0">
              <a:latin typeface="宋体" pitchFamily="2" charset="-122"/>
              <a:ea typeface="宋体" pitchFamily="2" charset="-122"/>
            </a:endParaRPr>
          </a:p>
        </p:txBody>
      </p:sp>
      <p:sp>
        <p:nvSpPr>
          <p:cNvPr id="27" name="圆角矩形 26"/>
          <p:cNvSpPr/>
          <p:nvPr/>
        </p:nvSpPr>
        <p:spPr>
          <a:xfrm>
            <a:off x="368303" y="952505"/>
            <a:ext cx="11239500" cy="4571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6DF96B80-45D2-402A-A6D1-064E6BF0604A}"/>
              </a:ext>
            </a:extLst>
          </p:cNvPr>
          <p:cNvSpPr/>
          <p:nvPr/>
        </p:nvSpPr>
        <p:spPr>
          <a:xfrm>
            <a:off x="809169" y="1158596"/>
            <a:ext cx="10573661" cy="3364832"/>
          </a:xfrm>
          <a:prstGeom prst="rect">
            <a:avLst/>
          </a:prstGeom>
        </p:spPr>
        <p:txBody>
          <a:bodyPr wrap="square">
            <a:spAutoFit/>
          </a:bodyPr>
          <a:lstStyle/>
          <a:p>
            <a:pPr marL="342900" lvl="1" indent="-342900" algn="just">
              <a:lnSpc>
                <a:spcPct val="125000"/>
              </a:lnSpc>
              <a:spcAft>
                <a:spcPts val="1200"/>
              </a:spcAft>
              <a:buClr>
                <a:schemeClr val="accent5">
                  <a:lumMod val="75000"/>
                </a:schemeClr>
              </a:buClr>
              <a:buFont typeface="Wingdings" panose="05000000000000000000" pitchFamily="2" charset="2"/>
              <a:buChar char="p"/>
            </a:pPr>
            <a:r>
              <a:rPr lang="en-US" altLang="zh-CN" sz="2000" dirty="0">
                <a:latin typeface="Times New Roman" panose="02020603050405020304" pitchFamily="18" charset="0"/>
                <a:cs typeface="Times New Roman" panose="02020603050405020304" pitchFamily="18" charset="0"/>
              </a:rPr>
              <a:t>Information of Benchmark s</a:t>
            </a:r>
          </a:p>
          <a:p>
            <a:pPr marL="800100" lvl="2" indent="-342900" algn="just">
              <a:lnSpc>
                <a:spcPct val="125000"/>
              </a:lnSpc>
              <a:spcAft>
                <a:spcPts val="1200"/>
              </a:spcAft>
              <a:buClr>
                <a:schemeClr val="accent5">
                  <a:lumMod val="75000"/>
                </a:schemeClr>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Dimension: The dimensions of the decision variables for the first set of benchmark suites include 10, 30, 50.</a:t>
            </a:r>
          </a:p>
          <a:p>
            <a:pPr marL="800100" lvl="2" indent="-342900" algn="just">
              <a:lnSpc>
                <a:spcPct val="125000"/>
              </a:lnSpc>
              <a:spcAft>
                <a:spcPts val="1200"/>
              </a:spcAft>
              <a:buClr>
                <a:schemeClr val="accent5">
                  <a:lumMod val="75000"/>
                </a:schemeClr>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Runs: 30. The random seeds of all runs should be fixed from 1 to 30.</a:t>
            </a:r>
          </a:p>
          <a:p>
            <a:pPr marL="800100" lvl="2" indent="-342900" algn="just">
              <a:lnSpc>
                <a:spcPct val="125000"/>
              </a:lnSpc>
              <a:spcAft>
                <a:spcPts val="1200"/>
              </a:spcAft>
              <a:buClr>
                <a:schemeClr val="accent5">
                  <a:lumMod val="75000"/>
                </a:schemeClr>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Maximum Fitness evaluations: the maximum fitness evaluations of the first set of benchmark suites is set to 1000 · D · M, and the second set of benchmark suites is set to 100000.</a:t>
            </a:r>
          </a:p>
          <a:p>
            <a:pPr marL="800100" lvl="2" indent="-342900" algn="just">
              <a:lnSpc>
                <a:spcPct val="125000"/>
              </a:lnSpc>
              <a:spcAft>
                <a:spcPts val="1200"/>
              </a:spcAft>
              <a:buClr>
                <a:schemeClr val="accent5">
                  <a:lumMod val="75000"/>
                </a:schemeClr>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Termination condition: all the fitness evaluations are consumed.</a:t>
            </a:r>
          </a:p>
        </p:txBody>
      </p:sp>
      <p:pic>
        <p:nvPicPr>
          <p:cNvPr id="2" name="Picture 2">
            <a:extLst>
              <a:ext uri="{FF2B5EF4-FFF2-40B4-BE49-F238E27FC236}">
                <a16:creationId xmlns:a16="http://schemas.microsoft.com/office/drawing/2014/main" id="{BF7DA499-C4CD-9C69-BDB9-B8860E463C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28845" y="180146"/>
            <a:ext cx="767077" cy="5704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00331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0"/>
            <a:ext cx="12192001" cy="1944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81975" y="359759"/>
            <a:ext cx="3445073" cy="1015663"/>
          </a:xfrm>
          <a:prstGeom prst="rect">
            <a:avLst/>
          </a:prstGeom>
          <a:noFill/>
        </p:spPr>
        <p:txBody>
          <a:bodyPr wrap="square" rtlCol="0">
            <a:spAutoFit/>
          </a:bodyPr>
          <a:lstStyle/>
          <a:p>
            <a:pPr algn="r"/>
            <a:r>
              <a:rPr lang="en-US" altLang="zh-CN" sz="6000" b="1" dirty="0">
                <a:solidFill>
                  <a:schemeClr val="bg1"/>
                </a:solidFill>
                <a:latin typeface="Times New Roman" panose="02020603050405020304" pitchFamily="18" charset="0"/>
                <a:ea typeface="宋体" pitchFamily="2" charset="-122"/>
                <a:cs typeface="Times New Roman" panose="02020603050405020304" pitchFamily="18" charset="0"/>
              </a:rPr>
              <a:t>Outline</a:t>
            </a:r>
            <a:endParaRPr lang="zh-CN" altLang="en-US" sz="6000" b="1" dirty="0">
              <a:solidFill>
                <a:schemeClr val="bg1"/>
              </a:solidFill>
              <a:latin typeface="Times New Roman" panose="02020603050405020304" pitchFamily="18" charset="0"/>
              <a:ea typeface="宋体" pitchFamily="2" charset="-122"/>
              <a:cs typeface="Times New Roman" panose="02020603050405020304" pitchFamily="18" charset="0"/>
            </a:endParaRPr>
          </a:p>
        </p:txBody>
      </p:sp>
      <p:sp>
        <p:nvSpPr>
          <p:cNvPr id="11" name="内容占位符 2"/>
          <p:cNvSpPr txBox="1">
            <a:spLocks noChangeArrowheads="1"/>
          </p:cNvSpPr>
          <p:nvPr/>
        </p:nvSpPr>
        <p:spPr>
          <a:xfrm>
            <a:off x="838199" y="2520106"/>
            <a:ext cx="10515600" cy="3463827"/>
          </a:xfrm>
          <a:prstGeom prst="rect">
            <a:avLst/>
          </a:prstGeom>
        </p:spPr>
        <p:txBody>
          <a:bodyPr/>
          <a:lstStyle>
            <a:lvl1pPr marL="228584" indent="-228584" algn="l" defTabSz="914332"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buClr>
                <a:schemeClr val="accent5">
                  <a:lumMod val="75000"/>
                </a:schemeClr>
              </a:buClr>
              <a:buFont typeface="Wingdings" panose="05000000000000000000" pitchFamily="2" charset="2"/>
              <a:buChar char="u"/>
            </a:pPr>
            <a:r>
              <a:rPr lang="en-US" altLang="zh-CN" sz="3200" dirty="0">
                <a:latin typeface="Times New Roman" pitchFamily="18" charset="0"/>
              </a:rPr>
              <a:t>Introduction</a:t>
            </a:r>
          </a:p>
          <a:p>
            <a:pPr>
              <a:buClr>
                <a:schemeClr val="accent5">
                  <a:lumMod val="75000"/>
                </a:schemeClr>
              </a:buClr>
              <a:buFont typeface="Wingdings" panose="05000000000000000000" pitchFamily="2" charset="2"/>
              <a:buChar char="u"/>
            </a:pPr>
            <a:endParaRPr lang="en-US" altLang="zh-CN" dirty="0">
              <a:latin typeface="Times New Roman" pitchFamily="18" charset="0"/>
            </a:endParaRPr>
          </a:p>
          <a:p>
            <a:pPr>
              <a:buClr>
                <a:schemeClr val="accent5">
                  <a:lumMod val="75000"/>
                </a:schemeClr>
              </a:buClr>
              <a:buFont typeface="Wingdings" panose="05000000000000000000" pitchFamily="2" charset="2"/>
              <a:buChar char="u"/>
            </a:pPr>
            <a:r>
              <a:rPr lang="en-US" altLang="zh-CN" dirty="0">
                <a:latin typeface="Times New Roman" pitchFamily="18" charset="0"/>
              </a:rPr>
              <a:t>Benchmarks</a:t>
            </a:r>
          </a:p>
          <a:p>
            <a:pPr>
              <a:buClr>
                <a:schemeClr val="accent5">
                  <a:lumMod val="75000"/>
                </a:schemeClr>
              </a:buClr>
              <a:buFont typeface="Wingdings" panose="05000000000000000000" pitchFamily="2" charset="2"/>
              <a:buChar char="u"/>
            </a:pPr>
            <a:endParaRPr lang="en-US" altLang="zh-CN" dirty="0">
              <a:latin typeface="Times New Roman" pitchFamily="18" charset="0"/>
            </a:endParaRPr>
          </a:p>
          <a:p>
            <a:pPr>
              <a:buClr>
                <a:schemeClr val="accent5">
                  <a:lumMod val="75000"/>
                </a:schemeClr>
              </a:buClr>
              <a:buFont typeface="Wingdings" panose="05000000000000000000" pitchFamily="2" charset="2"/>
              <a:buChar char="u"/>
            </a:pPr>
            <a:r>
              <a:rPr lang="en-US" altLang="zh-CN" b="1" dirty="0">
                <a:latin typeface="Times New Roman" pitchFamily="18" charset="0"/>
              </a:rPr>
              <a:t>Experiment Settings</a:t>
            </a:r>
          </a:p>
          <a:p>
            <a:pPr>
              <a:buClr>
                <a:schemeClr val="accent5">
                  <a:lumMod val="75000"/>
                </a:schemeClr>
              </a:buClr>
              <a:buFont typeface="Wingdings" panose="05000000000000000000" pitchFamily="2" charset="2"/>
              <a:buChar char="u"/>
            </a:pPr>
            <a:endParaRPr lang="en-US" altLang="zh-CN" dirty="0">
              <a:latin typeface="Times New Roman" pitchFamily="18" charset="0"/>
            </a:endParaRPr>
          </a:p>
          <a:p>
            <a:pPr>
              <a:buClr>
                <a:schemeClr val="accent5">
                  <a:lumMod val="75000"/>
                </a:schemeClr>
              </a:buClr>
              <a:buFont typeface="Wingdings" panose="05000000000000000000" pitchFamily="2" charset="2"/>
              <a:buChar char="u"/>
            </a:pPr>
            <a:r>
              <a:rPr lang="en-US" altLang="zh-CN" dirty="0">
                <a:latin typeface="Times New Roman" pitchFamily="18" charset="0"/>
              </a:rPr>
              <a:t>Results</a:t>
            </a:r>
          </a:p>
        </p:txBody>
      </p:sp>
    </p:spTree>
    <p:custDataLst>
      <p:tags r:id="rId1"/>
    </p:custDataLst>
    <p:extLst>
      <p:ext uri="{BB962C8B-B14F-4D97-AF65-F5344CB8AC3E}">
        <p14:creationId xmlns:p14="http://schemas.microsoft.com/office/powerpoint/2010/main" val="3921147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92171" y="207358"/>
            <a:ext cx="9909178"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Performance Metric</a:t>
            </a:r>
            <a:endParaRPr lang="zh-CN" altLang="en-US" sz="3200" b="1"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latin typeface="宋体" pitchFamily="2" charset="-122"/>
                <a:ea typeface="宋体" pitchFamily="2" charset="-122"/>
              </a:rPr>
              <a:pPr/>
              <a:t>15</a:t>
            </a:fld>
            <a:endParaRPr lang="zh-CN" altLang="en-US" dirty="0">
              <a:latin typeface="宋体" pitchFamily="2" charset="-122"/>
              <a:ea typeface="宋体" pitchFamily="2" charset="-122"/>
            </a:endParaRPr>
          </a:p>
        </p:txBody>
      </p:sp>
      <p:sp>
        <p:nvSpPr>
          <p:cNvPr id="27" name="圆角矩形 26"/>
          <p:cNvSpPr/>
          <p:nvPr/>
        </p:nvSpPr>
        <p:spPr>
          <a:xfrm>
            <a:off x="368303" y="952505"/>
            <a:ext cx="11239500" cy="4571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6DF96B80-45D2-402A-A6D1-064E6BF0604A}"/>
                  </a:ext>
                </a:extLst>
              </p:cNvPr>
              <p:cNvSpPr/>
              <p:nvPr/>
            </p:nvSpPr>
            <p:spPr>
              <a:xfrm>
                <a:off x="809169" y="1158596"/>
                <a:ext cx="10573661" cy="5193088"/>
              </a:xfrm>
              <a:prstGeom prst="rect">
                <a:avLst/>
              </a:prstGeom>
            </p:spPr>
            <p:txBody>
              <a:bodyPr wrap="square">
                <a:spAutoFit/>
              </a:bodyPr>
              <a:lstStyle/>
              <a:p>
                <a:pPr marL="0" lvl="1" algn="just">
                  <a:lnSpc>
                    <a:spcPct val="125000"/>
                  </a:lnSpc>
                  <a:spcAft>
                    <a:spcPts val="1200"/>
                  </a:spcAft>
                  <a:buClr>
                    <a:schemeClr val="accent5">
                      <a:lumMod val="75000"/>
                    </a:schemeClr>
                  </a:buClr>
                </a:pPr>
                <a:r>
                  <a:rPr lang="en-US" altLang="zh-CN" sz="2000" dirty="0">
                    <a:latin typeface="Times New Roman" panose="02020603050405020304" pitchFamily="18" charset="0"/>
                    <a:cs typeface="Times New Roman" panose="02020603050405020304" pitchFamily="18" charset="0"/>
                  </a:rPr>
                  <a:t>For the first part of the benchmark, this report utilizes the </a:t>
                </a:r>
                <a:r>
                  <a:rPr lang="en-US" altLang="zh-CN" sz="2000" dirty="0" err="1">
                    <a:latin typeface="Times New Roman" panose="02020603050405020304" pitchFamily="18" charset="0"/>
                    <a:cs typeface="Times New Roman" panose="02020603050405020304" pitchFamily="18" charset="0"/>
                  </a:rPr>
                  <a:t>the</a:t>
                </a:r>
                <a:r>
                  <a:rPr lang="en-US" altLang="zh-CN" sz="2000" dirty="0">
                    <a:latin typeface="Times New Roman" panose="02020603050405020304" pitchFamily="18" charset="0"/>
                    <a:cs typeface="Times New Roman" panose="02020603050405020304" pitchFamily="18" charset="0"/>
                  </a:rPr>
                  <a:t> multiparty inverted generational</a:t>
                </a:r>
              </a:p>
              <a:p>
                <a:pPr marL="0" lvl="1" algn="just">
                  <a:lnSpc>
                    <a:spcPct val="125000"/>
                  </a:lnSpc>
                  <a:spcAft>
                    <a:spcPts val="1200"/>
                  </a:spcAft>
                  <a:buClr>
                    <a:schemeClr val="accent5">
                      <a:lumMod val="75000"/>
                    </a:schemeClr>
                  </a:buClr>
                </a:pPr>
                <a:r>
                  <a:rPr lang="en-US" altLang="zh-CN" sz="2000" dirty="0">
                    <a:latin typeface="Times New Roman" panose="02020603050405020304" pitchFamily="18" charset="0"/>
                    <a:cs typeface="Times New Roman" panose="02020603050405020304" pitchFamily="18" charset="0"/>
                  </a:rPr>
                  <a:t>distance (MPIGD) to measure the performance of the algorithms.</a:t>
                </a:r>
                <a:endParaRPr lang="en-US" altLang="zh-CN" sz="2000" i="1" dirty="0">
                  <a:latin typeface="Times New Roman" panose="02020603050405020304" pitchFamily="18" charset="0"/>
                  <a:cs typeface="Times New Roman" panose="02020603050405020304" pitchFamily="18" charset="0"/>
                </a:endParaRPr>
              </a:p>
              <a:p>
                <a:pPr marL="457200" lvl="2" algn="just">
                  <a:lnSpc>
                    <a:spcPct val="125000"/>
                  </a:lnSpc>
                  <a:spcAft>
                    <a:spcPts val="1200"/>
                  </a:spcAft>
                  <a:buClr>
                    <a:schemeClr val="accent5">
                      <a:lumMod val="75000"/>
                    </a:schemeClr>
                  </a:buClr>
                </a:pPr>
                <a:endParaRPr lang="en-US" altLang="zh-CN" sz="2000" i="1" dirty="0">
                  <a:latin typeface="Times New Roman" panose="02020603050405020304" pitchFamily="18" charset="0"/>
                  <a:cs typeface="Times New Roman" panose="02020603050405020304" pitchFamily="18" charset="0"/>
                </a:endParaRPr>
              </a:p>
              <a:p>
                <a:pPr marL="800100" lvl="2" indent="-342900" algn="just">
                  <a:lnSpc>
                    <a:spcPct val="125000"/>
                  </a:lnSpc>
                  <a:spcAft>
                    <a:spcPts val="1200"/>
                  </a:spcAft>
                  <a:buClr>
                    <a:schemeClr val="accent5">
                      <a:lumMod val="75000"/>
                    </a:schemeClr>
                  </a:buClr>
                  <a:buFont typeface="Wingdings" panose="05000000000000000000" pitchFamily="2" charset="2"/>
                  <a:buChar char="l"/>
                </a:pPr>
                <a:endParaRPr lang="en-US" altLang="zh-CN" sz="2000" i="1" dirty="0">
                  <a:latin typeface="Times New Roman" panose="02020603050405020304" pitchFamily="18" charset="0"/>
                  <a:cs typeface="Times New Roman" panose="02020603050405020304" pitchFamily="18" charset="0"/>
                </a:endParaRPr>
              </a:p>
              <a:p>
                <a:pPr marL="800100" lvl="2" indent="-342900" algn="just">
                  <a:lnSpc>
                    <a:spcPct val="125000"/>
                  </a:lnSpc>
                  <a:spcAft>
                    <a:spcPts val="1200"/>
                  </a:spcAft>
                  <a:buClr>
                    <a:schemeClr val="accent5">
                      <a:lumMod val="75000"/>
                    </a:schemeClr>
                  </a:buClr>
                  <a:buFont typeface="Wingdings" panose="05000000000000000000" pitchFamily="2" charset="2"/>
                  <a:buChar char="l"/>
                </a:pPr>
                <a:endParaRPr lang="en-US" altLang="zh-CN" sz="2000" i="1" dirty="0">
                  <a:latin typeface="Times New Roman" panose="02020603050405020304" pitchFamily="18" charset="0"/>
                  <a:cs typeface="Times New Roman" panose="02020603050405020304" pitchFamily="18" charset="0"/>
                </a:endParaRPr>
              </a:p>
              <a:p>
                <a:pPr marL="800100" lvl="2" indent="-342900" algn="just">
                  <a:lnSpc>
                    <a:spcPct val="125000"/>
                  </a:lnSpc>
                  <a:spcAft>
                    <a:spcPts val="1200"/>
                  </a:spcAft>
                  <a:buClr>
                    <a:schemeClr val="accent5">
                      <a:lumMod val="75000"/>
                    </a:schemeClr>
                  </a:buClr>
                  <a:buFont typeface="Wingdings" panose="05000000000000000000" pitchFamily="2" charset="2"/>
                  <a:buChar char="l"/>
                </a:pPr>
                <a:endParaRPr lang="en-US" altLang="zh-CN" sz="2000" i="1" dirty="0">
                  <a:latin typeface="Times New Roman" panose="02020603050405020304" pitchFamily="18" charset="0"/>
                  <a:cs typeface="Times New Roman" panose="02020603050405020304" pitchFamily="18" charset="0"/>
                </a:endParaRPr>
              </a:p>
              <a:p>
                <a:pPr marL="800100" lvl="2" indent="-342900" algn="just">
                  <a:lnSpc>
                    <a:spcPct val="125000"/>
                  </a:lnSpc>
                  <a:spcAft>
                    <a:spcPts val="1200"/>
                  </a:spcAft>
                  <a:buClr>
                    <a:schemeClr val="accent5">
                      <a:lumMod val="75000"/>
                    </a:schemeClr>
                  </a:buClr>
                  <a:buFont typeface="Wingdings" panose="05000000000000000000" pitchFamily="2" charset="2"/>
                  <a:buChar char="l"/>
                </a:pPr>
                <a:r>
                  <a:rPr lang="en-US" altLang="zh-CN" sz="2000" i="1"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CN" sz="2000" i="1" dirty="0" smtClean="0">
                            <a:latin typeface="Cambria Math" panose="02040503050406030204" pitchFamily="18" charset="0"/>
                            <a:cs typeface="Times New Roman" panose="02020603050405020304" pitchFamily="18" charset="0"/>
                          </a:rPr>
                        </m:ctrlPr>
                      </m:sSupPr>
                      <m:e>
                        <m:r>
                          <a:rPr lang="en-US" altLang="zh-CN" sz="2000" i="1" dirty="0" smtClean="0">
                            <a:latin typeface="Cambria Math" panose="02040503050406030204" pitchFamily="18" charset="0"/>
                            <a:cs typeface="Times New Roman" panose="02020603050405020304" pitchFamily="18" charset="0"/>
                          </a:rPr>
                          <m:t>𝑃</m:t>
                        </m:r>
                      </m:e>
                      <m:sup>
                        <m:r>
                          <a:rPr lang="en-US" altLang="zh-CN" sz="2000" i="1" dirty="0" smtClean="0">
                            <a:latin typeface="Cambria Math" panose="02040503050406030204" pitchFamily="18" charset="0"/>
                            <a:cs typeface="Times New Roman" panose="02020603050405020304" pitchFamily="18" charset="0"/>
                          </a:rPr>
                          <m:t>𝑀𝑃</m:t>
                        </m:r>
                      </m:sup>
                    </m:sSup>
                    <m:r>
                      <a:rPr lang="en-US" altLang="zh-CN" sz="2000" b="0" i="1" dirty="0" smtClean="0">
                        <a:latin typeface="Cambria Math" panose="02040503050406030204" pitchFamily="18" charset="0"/>
                        <a:cs typeface="Times New Roman" panose="02020603050405020304" pitchFamily="18" charset="0"/>
                      </a:rPr>
                      <m:t>: </m:t>
                    </m:r>
                  </m:oMath>
                </a14:m>
                <a:r>
                  <a:rPr lang="en-US" altLang="zh-CN" sz="2000" dirty="0">
                    <a:latin typeface="Times New Roman" panose="02020603050405020304" pitchFamily="18" charset="0"/>
                    <a:cs typeface="Times New Roman" panose="02020603050405020304" pitchFamily="18" charset="0"/>
                  </a:rPr>
                  <a:t>the true PF of the MPMOP and P is the PF obtained by the algorithms.</a:t>
                </a:r>
              </a:p>
              <a:p>
                <a:pPr marL="800100" lvl="2" indent="-342900" algn="just">
                  <a:lnSpc>
                    <a:spcPct val="125000"/>
                  </a:lnSpc>
                  <a:spcAft>
                    <a:spcPts val="1200"/>
                  </a:spcAft>
                  <a:buClr>
                    <a:schemeClr val="accent5">
                      <a:lumMod val="75000"/>
                    </a:schemeClr>
                  </a:buClr>
                  <a:buFont typeface="Wingdings" panose="05000000000000000000" pitchFamily="2" charset="2"/>
                  <a:buChar char="l"/>
                </a:pPr>
                <a14:m>
                  <m:oMath xmlns:m="http://schemas.openxmlformats.org/officeDocument/2006/math">
                    <m:r>
                      <a:rPr lang="en-US" altLang="zh-CN" sz="2000" i="1" dirty="0" smtClean="0">
                        <a:latin typeface="Cambria Math" panose="02040503050406030204" pitchFamily="18" charset="0"/>
                        <a:cs typeface="Times New Roman" panose="02020603050405020304" pitchFamily="18" charset="0"/>
                      </a:rPr>
                      <m:t>𝑑</m:t>
                    </m:r>
                    <m:r>
                      <a:rPr lang="en-US" altLang="zh-CN" sz="2000" i="1" dirty="0" smtClean="0">
                        <a:latin typeface="Cambria Math" panose="02040503050406030204" pitchFamily="18" charset="0"/>
                        <a:cs typeface="Times New Roman" panose="02020603050405020304" pitchFamily="18" charset="0"/>
                      </a:rPr>
                      <m:t>(</m:t>
                    </m:r>
                    <m:r>
                      <a:rPr lang="en-US" altLang="zh-CN" sz="2000" i="1" dirty="0" smtClean="0">
                        <a:latin typeface="Cambria Math" panose="02040503050406030204" pitchFamily="18" charset="0"/>
                        <a:cs typeface="Times New Roman" panose="02020603050405020304" pitchFamily="18" charset="0"/>
                      </a:rPr>
                      <m:t>𝑣</m:t>
                    </m:r>
                    <m:r>
                      <a:rPr lang="en-US" altLang="zh-CN" sz="2000" b="0" i="1" dirty="0" smtClean="0">
                        <a:latin typeface="Cambria Math" panose="02040503050406030204" pitchFamily="18" charset="0"/>
                        <a:cs typeface="Times New Roman" panose="02020603050405020304" pitchFamily="18" charset="0"/>
                      </a:rPr>
                      <m:t>, </m:t>
                    </m:r>
                    <m:r>
                      <a:rPr lang="en-US" altLang="zh-CN" sz="2000" i="1" dirty="0" smtClean="0">
                        <a:latin typeface="Cambria Math" panose="02040503050406030204" pitchFamily="18" charset="0"/>
                        <a:cs typeface="Times New Roman" panose="02020603050405020304" pitchFamily="18" charset="0"/>
                      </a:rPr>
                      <m:t>𝑃</m:t>
                    </m:r>
                    <m:r>
                      <a:rPr lang="en-US" altLang="zh-CN" sz="2000" i="1" dirty="0" smtClean="0">
                        <a:latin typeface="Cambria Math" panose="02040503050406030204" pitchFamily="18" charset="0"/>
                        <a:cs typeface="Times New Roman" panose="02020603050405020304" pitchFamily="18" charset="0"/>
                      </a:rPr>
                      <m:t> )</m:t>
                    </m:r>
                  </m:oMath>
                </a14:m>
                <a:r>
                  <a:rPr lang="en-US" altLang="zh-CN" sz="2000" i="1"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the minimum distance between v from P MP and points from P. </a:t>
                </a:r>
                <a:endParaRPr lang="en-US" altLang="zh-CN" sz="2000" dirty="0">
                  <a:latin typeface="Cambria Math" panose="02040503050406030204" pitchFamily="18" charset="0"/>
                  <a:cs typeface="Times New Roman" panose="02020603050405020304" pitchFamily="18" charset="0"/>
                </a:endParaRPr>
              </a:p>
              <a:p>
                <a:pPr marL="800100" lvl="2" indent="-342900" algn="just">
                  <a:lnSpc>
                    <a:spcPct val="125000"/>
                  </a:lnSpc>
                  <a:spcAft>
                    <a:spcPts val="1200"/>
                  </a:spcAft>
                  <a:buClr>
                    <a:schemeClr val="accent5">
                      <a:lumMod val="75000"/>
                    </a:schemeClr>
                  </a:buClr>
                  <a:buFont typeface="Wingdings" panose="05000000000000000000" pitchFamily="2" charset="2"/>
                  <a:buChar char="l"/>
                </a:pPr>
                <a14:m>
                  <m:oMath xmlns:m="http://schemas.openxmlformats.org/officeDocument/2006/math">
                    <m:d>
                      <m:dPr>
                        <m:ctrlPr>
                          <a:rPr lang="en-US" altLang="zh-CN" sz="2000" b="0" i="1" smtClean="0">
                            <a:latin typeface="Cambria Math" panose="02040503050406030204" pitchFamily="18" charset="0"/>
                            <a:cs typeface="Times New Roman" panose="02020603050405020304" pitchFamily="18" charset="0"/>
                          </a:rPr>
                        </m:ctrlPr>
                      </m:dPr>
                      <m:e>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𝑣</m:t>
                            </m:r>
                          </m:e>
                          <m:sub>
                            <m:r>
                              <a:rPr lang="en-US" altLang="zh-CN" sz="2000" i="1">
                                <a:latin typeface="Cambria Math" panose="02040503050406030204" pitchFamily="18" charset="0"/>
                                <a:cs typeface="Times New Roman" panose="02020603050405020304" pitchFamily="18" charset="0"/>
                              </a:rPr>
                              <m:t>𝑗</m:t>
                            </m:r>
                            <m:r>
                              <a:rPr lang="en-US" altLang="zh-CN" sz="2000" i="1">
                                <a:latin typeface="Cambria Math" panose="02040503050406030204" pitchFamily="18" charset="0"/>
                                <a:cs typeface="Times New Roman" panose="02020603050405020304" pitchFamily="18" charset="0"/>
                              </a:rPr>
                              <m:t>1</m:t>
                            </m:r>
                          </m:sub>
                        </m:sSub>
                        <m:r>
                          <a:rPr lang="en-US" altLang="zh-CN" sz="2000" b="0" i="1" smtClean="0">
                            <a:latin typeface="Cambria Math" panose="02040503050406030204" pitchFamily="18" charset="0"/>
                            <a:cs typeface="Times New Roman" panose="02020603050405020304" pitchFamily="18" charset="0"/>
                          </a:rPr>
                          <m:t>,…,</m:t>
                        </m:r>
                        <m:r>
                          <a:rPr lang="en-US" altLang="zh-CN" sz="2000" i="1" smtClean="0">
                            <a:latin typeface="Cambria Math" panose="02040503050406030204" pitchFamily="18" charset="0"/>
                            <a:cs typeface="Times New Roman" panose="02020603050405020304" pitchFamily="18" charset="0"/>
                          </a:rPr>
                          <m:t> </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𝑣</m:t>
                            </m:r>
                          </m:e>
                          <m:sub>
                            <m:r>
                              <a:rPr lang="en-US" altLang="zh-CN" sz="2000" i="1">
                                <a:latin typeface="Cambria Math" panose="02040503050406030204" pitchFamily="18" charset="0"/>
                                <a:cs typeface="Times New Roman" panose="02020603050405020304" pitchFamily="18" charset="0"/>
                              </a:rPr>
                              <m:t>𝑗𝑚</m:t>
                            </m:r>
                          </m:sub>
                        </m:sSub>
                      </m:e>
                    </m:d>
                    <m:r>
                      <a:rPr lang="en-US" altLang="zh-CN" sz="2000" b="0" i="1" smtClean="0">
                        <a:latin typeface="Cambria Math" panose="02040503050406030204" pitchFamily="18" charset="0"/>
                        <a:cs typeface="Times New Roman" panose="02020603050405020304" pitchFamily="18" charset="0"/>
                      </a:rPr>
                      <m:t>,</m:t>
                    </m:r>
                    <m:d>
                      <m:dPr>
                        <m:ctrlPr>
                          <a:rPr lang="en-US" altLang="zh-CN" sz="2000" i="1">
                            <a:latin typeface="Cambria Math" panose="02040503050406030204" pitchFamily="18" charset="0"/>
                            <a:cs typeface="Times New Roman" panose="02020603050405020304" pitchFamily="18" charset="0"/>
                          </a:rPr>
                        </m:ctrlPr>
                      </m:dPr>
                      <m:e>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𝑣</m:t>
                            </m:r>
                          </m:e>
                          <m:sub>
                            <m:r>
                              <a:rPr lang="en-US" altLang="zh-CN" sz="2000" b="0" i="1" smtClean="0">
                                <a:latin typeface="Cambria Math" panose="02040503050406030204" pitchFamily="18" charset="0"/>
                                <a:cs typeface="Times New Roman" panose="02020603050405020304" pitchFamily="18" charset="0"/>
                              </a:rPr>
                              <m:t>𝑠</m:t>
                            </m:r>
                            <m:r>
                              <a:rPr lang="en-US" altLang="zh-CN" sz="2000" i="1">
                                <a:latin typeface="Cambria Math" panose="02040503050406030204" pitchFamily="18" charset="0"/>
                                <a:cs typeface="Times New Roman" panose="02020603050405020304" pitchFamily="18" charset="0"/>
                              </a:rPr>
                              <m:t>1</m:t>
                            </m:r>
                          </m:sub>
                        </m:sSub>
                        <m:r>
                          <a:rPr lang="en-US" altLang="zh-CN" sz="2000" i="1">
                            <a:latin typeface="Cambria Math" panose="02040503050406030204" pitchFamily="18" charset="0"/>
                            <a:cs typeface="Times New Roman" panose="02020603050405020304" pitchFamily="18" charset="0"/>
                          </a:rPr>
                          <m:t>,…, </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𝑣</m:t>
                            </m:r>
                          </m:e>
                          <m:sub>
                            <m:r>
                              <a:rPr lang="en-US" altLang="zh-CN" sz="2000" b="0" i="1" smtClean="0">
                                <a:latin typeface="Cambria Math" panose="02040503050406030204" pitchFamily="18" charset="0"/>
                                <a:cs typeface="Times New Roman" panose="02020603050405020304" pitchFamily="18" charset="0"/>
                              </a:rPr>
                              <m:t>𝑠</m:t>
                            </m:r>
                            <m:r>
                              <a:rPr lang="en-US" altLang="zh-CN" sz="2000" i="1">
                                <a:latin typeface="Cambria Math" panose="02040503050406030204" pitchFamily="18" charset="0"/>
                                <a:cs typeface="Times New Roman" panose="02020603050405020304" pitchFamily="18" charset="0"/>
                              </a:rPr>
                              <m:t>𝑚</m:t>
                            </m:r>
                          </m:sub>
                        </m:sSub>
                      </m:e>
                    </m:d>
                  </m:oMath>
                </a14:m>
                <a:r>
                  <a:rPr lang="en-US" altLang="zh-CN" sz="2000" dirty="0">
                    <a:latin typeface="Times New Roman" panose="02020603050405020304" pitchFamily="18" charset="0"/>
                    <a:cs typeface="Times New Roman" panose="02020603050405020304" pitchFamily="18" charset="0"/>
                  </a:rPr>
                  <a:t>: the m objectives of the j-</a:t>
                </a:r>
                <a:r>
                  <a:rPr lang="en-US" altLang="zh-CN" sz="2000" dirty="0" err="1">
                    <a:latin typeface="Times New Roman" panose="02020603050405020304" pitchFamily="18" charset="0"/>
                    <a:cs typeface="Times New Roman" panose="02020603050405020304" pitchFamily="18" charset="0"/>
                  </a:rPr>
                  <a:t>th</a:t>
                </a:r>
                <a:r>
                  <a:rPr lang="en-US" altLang="zh-CN" sz="2000" dirty="0">
                    <a:latin typeface="Times New Roman" panose="02020603050405020304" pitchFamily="18" charset="0"/>
                    <a:cs typeface="Times New Roman" panose="02020603050405020304" pitchFamily="18" charset="0"/>
                  </a:rPr>
                  <a:t> DM for solution v and solution s </a:t>
                </a:r>
                <a:br>
                  <a:rPr lang="en-US" altLang="zh-CN" sz="2000" dirty="0"/>
                </a:br>
                <a:endParaRPr lang="en-US" altLang="zh-CN" sz="2000" dirty="0">
                  <a:latin typeface="Times New Roman" panose="02020603050405020304" pitchFamily="18" charset="0"/>
                  <a:cs typeface="Times New Roman" panose="02020603050405020304" pitchFamily="18" charset="0"/>
                </a:endParaRPr>
              </a:p>
            </p:txBody>
          </p:sp>
        </mc:Choice>
        <mc:Fallback xmlns="">
          <p:sp>
            <p:nvSpPr>
              <p:cNvPr id="14" name="矩形 13">
                <a:extLst>
                  <a:ext uri="{FF2B5EF4-FFF2-40B4-BE49-F238E27FC236}">
                    <a16:creationId xmlns:a16="http://schemas.microsoft.com/office/drawing/2014/main" id="{6DF96B80-45D2-402A-A6D1-064E6BF0604A}"/>
                  </a:ext>
                </a:extLst>
              </p:cNvPr>
              <p:cNvSpPr>
                <a:spLocks noRot="1" noChangeAspect="1" noMove="1" noResize="1" noEditPoints="1" noAdjustHandles="1" noChangeArrowheads="1" noChangeShapeType="1" noTextEdit="1"/>
              </p:cNvSpPr>
              <p:nvPr/>
            </p:nvSpPr>
            <p:spPr>
              <a:xfrm>
                <a:off x="809169" y="1158596"/>
                <a:ext cx="10573661" cy="5193088"/>
              </a:xfrm>
              <a:prstGeom prst="rect">
                <a:avLst/>
              </a:prstGeom>
              <a:blipFill>
                <a:blip r:embed="rId4"/>
                <a:stretch>
                  <a:fillRect l="-634" r="-577"/>
                </a:stretch>
              </a:blipFill>
            </p:spPr>
            <p:txBody>
              <a:bodyPr/>
              <a:lstStyle/>
              <a:p>
                <a:r>
                  <a:rPr lang="zh-CN" altLang="en-US">
                    <a:noFill/>
                  </a:rPr>
                  <a:t> </a:t>
                </a:r>
              </a:p>
            </p:txBody>
          </p:sp>
        </mc:Fallback>
      </mc:AlternateContent>
      <p:pic>
        <p:nvPicPr>
          <p:cNvPr id="2" name="Picture 2">
            <a:extLst>
              <a:ext uri="{FF2B5EF4-FFF2-40B4-BE49-F238E27FC236}">
                <a16:creationId xmlns:a16="http://schemas.microsoft.com/office/drawing/2014/main" id="{43090DDB-7149-3323-5F75-4374EE1447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28845" y="180146"/>
            <a:ext cx="767077" cy="570455"/>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E3D450CF-5A78-4321-8CB9-65E466203A08}"/>
              </a:ext>
            </a:extLst>
          </p:cNvPr>
          <p:cNvPicPr>
            <a:picLocks noChangeAspect="1"/>
          </p:cNvPicPr>
          <p:nvPr/>
        </p:nvPicPr>
        <p:blipFill>
          <a:blip r:embed="rId6"/>
          <a:stretch>
            <a:fillRect/>
          </a:stretch>
        </p:blipFill>
        <p:spPr>
          <a:xfrm>
            <a:off x="3179284" y="2280447"/>
            <a:ext cx="5334952" cy="1621945"/>
          </a:xfrm>
          <a:prstGeom prst="rect">
            <a:avLst/>
          </a:prstGeom>
        </p:spPr>
      </p:pic>
    </p:spTree>
    <p:custDataLst>
      <p:tags r:id="rId1"/>
    </p:custDataLst>
    <p:extLst>
      <p:ext uri="{BB962C8B-B14F-4D97-AF65-F5344CB8AC3E}">
        <p14:creationId xmlns:p14="http://schemas.microsoft.com/office/powerpoint/2010/main" val="325150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92171" y="207358"/>
            <a:ext cx="9909178"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Performance Metric</a:t>
            </a:r>
            <a:endParaRPr lang="zh-CN" altLang="en-US" sz="3200" b="1"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latin typeface="宋体" pitchFamily="2" charset="-122"/>
                <a:ea typeface="宋体" pitchFamily="2" charset="-122"/>
              </a:rPr>
              <a:pPr/>
              <a:t>16</a:t>
            </a:fld>
            <a:endParaRPr lang="zh-CN" altLang="en-US" dirty="0">
              <a:latin typeface="宋体" pitchFamily="2" charset="-122"/>
              <a:ea typeface="宋体" pitchFamily="2" charset="-122"/>
            </a:endParaRPr>
          </a:p>
        </p:txBody>
      </p:sp>
      <p:sp>
        <p:nvSpPr>
          <p:cNvPr id="27" name="圆角矩形 26"/>
          <p:cNvSpPr/>
          <p:nvPr/>
        </p:nvSpPr>
        <p:spPr>
          <a:xfrm>
            <a:off x="368303" y="952505"/>
            <a:ext cx="11239500" cy="4571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6DF96B80-45D2-402A-A6D1-064E6BF0604A}"/>
                  </a:ext>
                </a:extLst>
              </p:cNvPr>
              <p:cNvSpPr/>
              <p:nvPr/>
            </p:nvSpPr>
            <p:spPr>
              <a:xfrm>
                <a:off x="809169" y="1158596"/>
                <a:ext cx="10573661" cy="5134547"/>
              </a:xfrm>
              <a:prstGeom prst="rect">
                <a:avLst/>
              </a:prstGeom>
            </p:spPr>
            <p:txBody>
              <a:bodyPr wrap="square">
                <a:spAutoFit/>
              </a:bodyPr>
              <a:lstStyle/>
              <a:p>
                <a:pPr marL="0" lvl="1" algn="just">
                  <a:lnSpc>
                    <a:spcPct val="125000"/>
                  </a:lnSpc>
                  <a:spcAft>
                    <a:spcPts val="1200"/>
                  </a:spcAft>
                  <a:buClr>
                    <a:schemeClr val="accent5">
                      <a:lumMod val="75000"/>
                    </a:schemeClr>
                  </a:buClr>
                </a:pPr>
                <a:r>
                  <a:rPr lang="en-US" altLang="zh-CN" sz="2000" dirty="0">
                    <a:latin typeface="Times New Roman" panose="02020603050405020304" pitchFamily="18" charset="0"/>
                    <a:cs typeface="Times New Roman" panose="02020603050405020304" pitchFamily="18" charset="0"/>
                  </a:rPr>
                  <a:t>For the second part of the benchmark, this report utilizes the multiparty hypervolume (MPHV) metric, derived from the hypervolume (HV) metric.</a:t>
                </a:r>
              </a:p>
              <a:p>
                <a:pPr marL="0" lvl="1" algn="just">
                  <a:lnSpc>
                    <a:spcPct val="125000"/>
                  </a:lnSpc>
                  <a:spcAft>
                    <a:spcPts val="1200"/>
                  </a:spcAft>
                  <a:buClr>
                    <a:schemeClr val="accent5">
                      <a:lumMod val="75000"/>
                    </a:schemeClr>
                  </a:buClr>
                </a:pPr>
                <a:endParaRPr lang="en-US" altLang="zh-CN" sz="2000" i="1" dirty="0">
                  <a:latin typeface="Times New Roman" panose="02020603050405020304" pitchFamily="18" charset="0"/>
                  <a:cs typeface="Times New Roman" panose="02020603050405020304" pitchFamily="18" charset="0"/>
                </a:endParaRPr>
              </a:p>
              <a:p>
                <a:pPr marL="0" lvl="1" algn="just">
                  <a:lnSpc>
                    <a:spcPct val="125000"/>
                  </a:lnSpc>
                  <a:spcAft>
                    <a:spcPts val="1200"/>
                  </a:spcAft>
                  <a:buClr>
                    <a:schemeClr val="accent5">
                      <a:lumMod val="75000"/>
                    </a:schemeClr>
                  </a:buClr>
                </a:pPr>
                <a:endParaRPr lang="en-US" altLang="zh-CN" sz="2000" i="1" dirty="0">
                  <a:latin typeface="Times New Roman" panose="02020603050405020304" pitchFamily="18" charset="0"/>
                  <a:cs typeface="Times New Roman" panose="02020603050405020304" pitchFamily="18" charset="0"/>
                </a:endParaRPr>
              </a:p>
              <a:p>
                <a:pPr marL="0" lvl="1" algn="just">
                  <a:lnSpc>
                    <a:spcPct val="125000"/>
                  </a:lnSpc>
                  <a:spcAft>
                    <a:spcPts val="1200"/>
                  </a:spcAft>
                  <a:buClr>
                    <a:schemeClr val="accent5">
                      <a:lumMod val="75000"/>
                    </a:schemeClr>
                  </a:buClr>
                </a:pPr>
                <a:endParaRPr lang="en-US" altLang="zh-CN" sz="2000" i="1" dirty="0">
                  <a:latin typeface="Times New Roman" panose="02020603050405020304" pitchFamily="18" charset="0"/>
                  <a:cs typeface="Times New Roman" panose="02020603050405020304" pitchFamily="18" charset="0"/>
                </a:endParaRPr>
              </a:p>
              <a:p>
                <a:pPr marL="1257300" lvl="3" indent="-342900" algn="just">
                  <a:lnSpc>
                    <a:spcPct val="125000"/>
                  </a:lnSpc>
                  <a:spcAft>
                    <a:spcPts val="1200"/>
                  </a:spcAft>
                  <a:buClr>
                    <a:schemeClr val="accent5">
                      <a:lumMod val="75000"/>
                    </a:schemeClr>
                  </a:buClr>
                  <a:buFont typeface="Wingdings" panose="05000000000000000000" pitchFamily="2" charset="2"/>
                  <a:buChar char="l"/>
                </a:pPr>
                <a14:m>
                  <m:oMath xmlns:m="http://schemas.openxmlformats.org/officeDocument/2006/math">
                    <m:r>
                      <a:rPr lang="en-US" altLang="zh-CN" sz="2000" i="1" dirty="0" smtClean="0">
                        <a:latin typeface="Cambria Math" panose="02040503050406030204" pitchFamily="18" charset="0"/>
                        <a:cs typeface="Times New Roman" panose="02020603050405020304" pitchFamily="18" charset="0"/>
                      </a:rPr>
                      <m:t>𝐻</m:t>
                    </m:r>
                    <m:sSub>
                      <m:sSubPr>
                        <m:ctrlPr>
                          <a:rPr lang="en-US" altLang="zh-CN" sz="2000" b="0" i="1" dirty="0" smtClean="0">
                            <a:latin typeface="Cambria Math" panose="02040503050406030204" pitchFamily="18" charset="0"/>
                            <a:cs typeface="Times New Roman" panose="02020603050405020304" pitchFamily="18" charset="0"/>
                          </a:rPr>
                        </m:ctrlPr>
                      </m:sSubPr>
                      <m:e>
                        <m:r>
                          <a:rPr lang="en-US" altLang="zh-CN" sz="2000" i="1" dirty="0" smtClean="0">
                            <a:latin typeface="Cambria Math" panose="02040503050406030204" pitchFamily="18" charset="0"/>
                            <a:cs typeface="Times New Roman" panose="02020603050405020304" pitchFamily="18" charset="0"/>
                          </a:rPr>
                          <m:t>𝑉</m:t>
                        </m:r>
                      </m:e>
                      <m:sub>
                        <m:r>
                          <a:rPr lang="en-US" altLang="zh-CN" sz="2000" i="1" dirty="0" smtClean="0">
                            <a:latin typeface="Cambria Math" panose="02040503050406030204" pitchFamily="18" charset="0"/>
                            <a:cs typeface="Times New Roman" panose="02020603050405020304" pitchFamily="18" charset="0"/>
                          </a:rPr>
                          <m:t>𝑖</m:t>
                        </m:r>
                      </m:sub>
                    </m:sSub>
                    <m:r>
                      <a:rPr lang="en-US" altLang="zh-CN" sz="2000" b="0" i="1" dirty="0" smtClean="0">
                        <a:latin typeface="Cambria Math" panose="02040503050406030204" pitchFamily="18" charset="0"/>
                        <a:cs typeface="Times New Roman" panose="02020603050405020304" pitchFamily="18" charset="0"/>
                      </a:rPr>
                      <m:t>:</m:t>
                    </m:r>
                  </m:oMath>
                </a14:m>
                <a:r>
                  <a:rPr lang="en-US" altLang="zh-CN" sz="2000" i="1"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the HV metric of the solution set regarding the objectives of the </a:t>
                </a:r>
                <a:r>
                  <a:rPr lang="en-US" altLang="zh-CN" sz="2000" dirty="0" err="1">
                    <a:latin typeface="Times New Roman" panose="02020603050405020304" pitchFamily="18" charset="0"/>
                    <a:cs typeface="Times New Roman" panose="02020603050405020304" pitchFamily="18" charset="0"/>
                  </a:rPr>
                  <a:t>i-th</a:t>
                </a:r>
                <a:r>
                  <a:rPr lang="en-US" altLang="zh-CN" sz="2000" dirty="0">
                    <a:latin typeface="Times New Roman" panose="02020603050405020304" pitchFamily="18" charset="0"/>
                    <a:cs typeface="Times New Roman" panose="02020603050405020304" pitchFamily="18" charset="0"/>
                  </a:rPr>
                  <a:t> decision maker.</a:t>
                </a:r>
              </a:p>
              <a:p>
                <a:pPr marL="800100" lvl="2" indent="-342900" algn="just">
                  <a:lnSpc>
                    <a:spcPct val="125000"/>
                  </a:lnSpc>
                  <a:spcAft>
                    <a:spcPts val="1200"/>
                  </a:spcAft>
                  <a:buClr>
                    <a:schemeClr val="accent5">
                      <a:lumMod val="75000"/>
                    </a:schemeClr>
                  </a:buClr>
                  <a:buFont typeface="Wingdings" panose="05000000000000000000" pitchFamily="2" charset="2"/>
                  <a:buChar char="l"/>
                </a:pPr>
                <a:endParaRPr lang="en-US" altLang="zh-CN" sz="2000" i="1" dirty="0">
                  <a:latin typeface="Times New Roman" panose="02020603050405020304" pitchFamily="18" charset="0"/>
                  <a:cs typeface="Times New Roman" panose="02020603050405020304" pitchFamily="18" charset="0"/>
                </a:endParaRPr>
              </a:p>
              <a:p>
                <a:pPr marL="800100" lvl="2" indent="-342900" algn="just">
                  <a:lnSpc>
                    <a:spcPct val="125000"/>
                  </a:lnSpc>
                  <a:spcAft>
                    <a:spcPts val="1200"/>
                  </a:spcAft>
                  <a:buClr>
                    <a:schemeClr val="accent5">
                      <a:lumMod val="75000"/>
                    </a:schemeClr>
                  </a:buClr>
                  <a:buFont typeface="Wingdings" panose="05000000000000000000" pitchFamily="2" charset="2"/>
                  <a:buChar char="l"/>
                </a:pPr>
                <a:endParaRPr lang="en-US" altLang="zh-CN" sz="2000" i="1" dirty="0">
                  <a:latin typeface="Times New Roman" panose="02020603050405020304" pitchFamily="18" charset="0"/>
                  <a:cs typeface="Times New Roman" panose="02020603050405020304" pitchFamily="18" charset="0"/>
                </a:endParaRPr>
              </a:p>
              <a:p>
                <a:pPr marL="800100" lvl="2" indent="-342900" algn="just">
                  <a:lnSpc>
                    <a:spcPct val="125000"/>
                  </a:lnSpc>
                  <a:spcAft>
                    <a:spcPts val="1200"/>
                  </a:spcAft>
                  <a:buClr>
                    <a:schemeClr val="accent5">
                      <a:lumMod val="75000"/>
                    </a:schemeClr>
                  </a:buClr>
                  <a:buFont typeface="Wingdings" panose="05000000000000000000" pitchFamily="2" charset="2"/>
                  <a:buChar char="l"/>
                </a:pPr>
                <a:endParaRPr lang="en-US" altLang="zh-CN" sz="2000" i="1" dirty="0">
                  <a:latin typeface="Times New Roman" panose="02020603050405020304" pitchFamily="18" charset="0"/>
                  <a:cs typeface="Times New Roman" panose="02020603050405020304" pitchFamily="18" charset="0"/>
                </a:endParaRPr>
              </a:p>
              <a:p>
                <a:pPr marL="800100" lvl="2" indent="-342900" algn="just">
                  <a:lnSpc>
                    <a:spcPct val="125000"/>
                  </a:lnSpc>
                  <a:spcAft>
                    <a:spcPts val="1200"/>
                  </a:spcAft>
                  <a:buClr>
                    <a:schemeClr val="accent5">
                      <a:lumMod val="75000"/>
                    </a:schemeClr>
                  </a:buClr>
                  <a:buFont typeface="Wingdings" panose="05000000000000000000" pitchFamily="2" charset="2"/>
                  <a:buChar char="l"/>
                </a:pPr>
                <a:endParaRPr lang="en-US" altLang="zh-CN" sz="2000" dirty="0">
                  <a:latin typeface="Times New Roman" panose="02020603050405020304" pitchFamily="18" charset="0"/>
                  <a:cs typeface="Times New Roman" panose="02020603050405020304" pitchFamily="18" charset="0"/>
                </a:endParaRPr>
              </a:p>
            </p:txBody>
          </p:sp>
        </mc:Choice>
        <mc:Fallback xmlns="">
          <p:sp>
            <p:nvSpPr>
              <p:cNvPr id="14" name="矩形 13">
                <a:extLst>
                  <a:ext uri="{FF2B5EF4-FFF2-40B4-BE49-F238E27FC236}">
                    <a16:creationId xmlns:a16="http://schemas.microsoft.com/office/drawing/2014/main" id="{6DF96B80-45D2-402A-A6D1-064E6BF0604A}"/>
                  </a:ext>
                </a:extLst>
              </p:cNvPr>
              <p:cNvSpPr>
                <a:spLocks noRot="1" noChangeAspect="1" noMove="1" noResize="1" noEditPoints="1" noAdjustHandles="1" noChangeArrowheads="1" noChangeShapeType="1" noTextEdit="1"/>
              </p:cNvSpPr>
              <p:nvPr/>
            </p:nvSpPr>
            <p:spPr>
              <a:xfrm>
                <a:off x="809169" y="1158596"/>
                <a:ext cx="10573661" cy="5134547"/>
              </a:xfrm>
              <a:prstGeom prst="rect">
                <a:avLst/>
              </a:prstGeom>
              <a:blipFill>
                <a:blip r:embed="rId4"/>
                <a:stretch>
                  <a:fillRect l="-634" r="-577"/>
                </a:stretch>
              </a:blipFill>
            </p:spPr>
            <p:txBody>
              <a:bodyPr/>
              <a:lstStyle/>
              <a:p>
                <a:r>
                  <a:rPr lang="zh-CN" altLang="en-US">
                    <a:noFill/>
                  </a:rPr>
                  <a:t> </a:t>
                </a:r>
              </a:p>
            </p:txBody>
          </p:sp>
        </mc:Fallback>
      </mc:AlternateContent>
      <p:pic>
        <p:nvPicPr>
          <p:cNvPr id="2" name="Picture 2">
            <a:extLst>
              <a:ext uri="{FF2B5EF4-FFF2-40B4-BE49-F238E27FC236}">
                <a16:creationId xmlns:a16="http://schemas.microsoft.com/office/drawing/2014/main" id="{43090DDB-7149-3323-5F75-4374EE1447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28845" y="180146"/>
            <a:ext cx="767077" cy="570455"/>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675B8B99-0843-423E-A9BC-72CAEA52FCC0}"/>
              </a:ext>
            </a:extLst>
          </p:cNvPr>
          <p:cNvPicPr>
            <a:picLocks noChangeAspect="1"/>
          </p:cNvPicPr>
          <p:nvPr/>
        </p:nvPicPr>
        <p:blipFill>
          <a:blip r:embed="rId6"/>
          <a:stretch>
            <a:fillRect/>
          </a:stretch>
        </p:blipFill>
        <p:spPr>
          <a:xfrm>
            <a:off x="4890135" y="2283126"/>
            <a:ext cx="2411730" cy="1025607"/>
          </a:xfrm>
          <a:prstGeom prst="rect">
            <a:avLst/>
          </a:prstGeom>
        </p:spPr>
      </p:pic>
    </p:spTree>
    <p:custDataLst>
      <p:tags r:id="rId1"/>
    </p:custDataLst>
    <p:extLst>
      <p:ext uri="{BB962C8B-B14F-4D97-AF65-F5344CB8AC3E}">
        <p14:creationId xmlns:p14="http://schemas.microsoft.com/office/powerpoint/2010/main" val="3063670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0"/>
            <a:ext cx="12192001" cy="1944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81975" y="359759"/>
            <a:ext cx="3445073" cy="1015663"/>
          </a:xfrm>
          <a:prstGeom prst="rect">
            <a:avLst/>
          </a:prstGeom>
          <a:noFill/>
        </p:spPr>
        <p:txBody>
          <a:bodyPr wrap="square" rtlCol="0">
            <a:spAutoFit/>
          </a:bodyPr>
          <a:lstStyle/>
          <a:p>
            <a:pPr algn="r"/>
            <a:r>
              <a:rPr lang="en-US" altLang="zh-CN" sz="6000" b="1" dirty="0">
                <a:solidFill>
                  <a:schemeClr val="bg1"/>
                </a:solidFill>
                <a:latin typeface="Times New Roman" panose="02020603050405020304" pitchFamily="18" charset="0"/>
                <a:ea typeface="宋体" pitchFamily="2" charset="-122"/>
                <a:cs typeface="Times New Roman" panose="02020603050405020304" pitchFamily="18" charset="0"/>
              </a:rPr>
              <a:t>Outline</a:t>
            </a:r>
            <a:endParaRPr lang="zh-CN" altLang="en-US" sz="6000" b="1" dirty="0">
              <a:solidFill>
                <a:schemeClr val="bg1"/>
              </a:solidFill>
              <a:latin typeface="Times New Roman" panose="02020603050405020304" pitchFamily="18" charset="0"/>
              <a:ea typeface="宋体" pitchFamily="2" charset="-122"/>
              <a:cs typeface="Times New Roman" panose="02020603050405020304" pitchFamily="18" charset="0"/>
            </a:endParaRPr>
          </a:p>
        </p:txBody>
      </p:sp>
      <p:sp>
        <p:nvSpPr>
          <p:cNvPr id="11" name="内容占位符 2"/>
          <p:cNvSpPr txBox="1">
            <a:spLocks noChangeArrowheads="1"/>
          </p:cNvSpPr>
          <p:nvPr/>
        </p:nvSpPr>
        <p:spPr>
          <a:xfrm>
            <a:off x="838199" y="2520106"/>
            <a:ext cx="10515600" cy="3463827"/>
          </a:xfrm>
          <a:prstGeom prst="rect">
            <a:avLst/>
          </a:prstGeom>
        </p:spPr>
        <p:txBody>
          <a:bodyPr/>
          <a:lstStyle>
            <a:lvl1pPr marL="228584" indent="-228584" algn="l" defTabSz="914332"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buClr>
                <a:schemeClr val="accent5">
                  <a:lumMod val="75000"/>
                </a:schemeClr>
              </a:buClr>
              <a:buFont typeface="Wingdings" panose="05000000000000000000" pitchFamily="2" charset="2"/>
              <a:buChar char="u"/>
            </a:pPr>
            <a:r>
              <a:rPr lang="en-US" altLang="zh-CN" sz="3200" dirty="0">
                <a:latin typeface="Times New Roman" pitchFamily="18" charset="0"/>
              </a:rPr>
              <a:t>Introduction</a:t>
            </a:r>
          </a:p>
          <a:p>
            <a:pPr>
              <a:buClr>
                <a:schemeClr val="accent5">
                  <a:lumMod val="75000"/>
                </a:schemeClr>
              </a:buClr>
              <a:buFont typeface="Wingdings" panose="05000000000000000000" pitchFamily="2" charset="2"/>
              <a:buChar char="u"/>
            </a:pPr>
            <a:endParaRPr lang="en-US" altLang="zh-CN" dirty="0">
              <a:latin typeface="Times New Roman" pitchFamily="18" charset="0"/>
            </a:endParaRPr>
          </a:p>
          <a:p>
            <a:pPr>
              <a:buClr>
                <a:schemeClr val="accent5">
                  <a:lumMod val="75000"/>
                </a:schemeClr>
              </a:buClr>
              <a:buFont typeface="Wingdings" panose="05000000000000000000" pitchFamily="2" charset="2"/>
              <a:buChar char="u"/>
            </a:pPr>
            <a:r>
              <a:rPr lang="en-US" altLang="zh-CN" dirty="0">
                <a:latin typeface="Times New Roman" pitchFamily="18" charset="0"/>
              </a:rPr>
              <a:t>Benchmarks</a:t>
            </a:r>
          </a:p>
          <a:p>
            <a:pPr>
              <a:buClr>
                <a:schemeClr val="accent5">
                  <a:lumMod val="75000"/>
                </a:schemeClr>
              </a:buClr>
              <a:buFont typeface="Wingdings" panose="05000000000000000000" pitchFamily="2" charset="2"/>
              <a:buChar char="u"/>
            </a:pPr>
            <a:endParaRPr lang="en-US" altLang="zh-CN" dirty="0">
              <a:latin typeface="Times New Roman" pitchFamily="18" charset="0"/>
            </a:endParaRPr>
          </a:p>
          <a:p>
            <a:pPr>
              <a:buClr>
                <a:schemeClr val="accent5">
                  <a:lumMod val="75000"/>
                </a:schemeClr>
              </a:buClr>
              <a:buFont typeface="Wingdings" panose="05000000000000000000" pitchFamily="2" charset="2"/>
              <a:buChar char="u"/>
            </a:pPr>
            <a:r>
              <a:rPr lang="en-US" altLang="zh-CN" dirty="0">
                <a:latin typeface="Times New Roman" pitchFamily="18" charset="0"/>
              </a:rPr>
              <a:t>Experiment Settings</a:t>
            </a:r>
          </a:p>
          <a:p>
            <a:pPr>
              <a:buClr>
                <a:schemeClr val="accent5">
                  <a:lumMod val="75000"/>
                </a:schemeClr>
              </a:buClr>
              <a:buFont typeface="Wingdings" panose="05000000000000000000" pitchFamily="2" charset="2"/>
              <a:buChar char="u"/>
            </a:pPr>
            <a:endParaRPr lang="en-US" altLang="zh-CN" dirty="0">
              <a:latin typeface="Times New Roman" pitchFamily="18" charset="0"/>
            </a:endParaRPr>
          </a:p>
          <a:p>
            <a:pPr>
              <a:buClr>
                <a:schemeClr val="accent5">
                  <a:lumMod val="75000"/>
                </a:schemeClr>
              </a:buClr>
              <a:buFont typeface="Wingdings" panose="05000000000000000000" pitchFamily="2" charset="2"/>
              <a:buChar char="u"/>
            </a:pPr>
            <a:r>
              <a:rPr lang="en-US" altLang="zh-CN" b="1" dirty="0">
                <a:latin typeface="Times New Roman" pitchFamily="18" charset="0"/>
              </a:rPr>
              <a:t>Results</a:t>
            </a:r>
          </a:p>
        </p:txBody>
      </p:sp>
    </p:spTree>
    <p:custDataLst>
      <p:tags r:id="rId1"/>
    </p:custDataLst>
    <p:extLst>
      <p:ext uri="{BB962C8B-B14F-4D97-AF65-F5344CB8AC3E}">
        <p14:creationId xmlns:p14="http://schemas.microsoft.com/office/powerpoint/2010/main" val="2080060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92171" y="207358"/>
            <a:ext cx="9909178"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Algorithms</a:t>
            </a:r>
            <a:endParaRPr lang="zh-CN" altLang="en-US" sz="3200" b="1"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latin typeface="宋体" pitchFamily="2" charset="-122"/>
                <a:ea typeface="宋体" pitchFamily="2" charset="-122"/>
              </a:rPr>
              <a:pPr/>
              <a:t>18</a:t>
            </a:fld>
            <a:endParaRPr lang="zh-CN" altLang="en-US" dirty="0">
              <a:latin typeface="宋体" pitchFamily="2" charset="-122"/>
              <a:ea typeface="宋体" pitchFamily="2" charset="-122"/>
            </a:endParaRPr>
          </a:p>
        </p:txBody>
      </p:sp>
      <p:sp>
        <p:nvSpPr>
          <p:cNvPr id="27" name="圆角矩形 26"/>
          <p:cNvSpPr/>
          <p:nvPr/>
        </p:nvSpPr>
        <p:spPr>
          <a:xfrm>
            <a:off x="368303" y="952505"/>
            <a:ext cx="11239500" cy="4571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graphicFrame>
        <p:nvGraphicFramePr>
          <p:cNvPr id="3" name="表格 2">
            <a:extLst>
              <a:ext uri="{FF2B5EF4-FFF2-40B4-BE49-F238E27FC236}">
                <a16:creationId xmlns:a16="http://schemas.microsoft.com/office/drawing/2014/main" id="{749495CA-5EAD-4DAD-AD0B-6261DCB0B50F}"/>
              </a:ext>
            </a:extLst>
          </p:cNvPr>
          <p:cNvGraphicFramePr>
            <a:graphicFrameLocks noGrp="1"/>
          </p:cNvGraphicFramePr>
          <p:nvPr>
            <p:extLst>
              <p:ext uri="{D42A27DB-BD31-4B8C-83A1-F6EECF244321}">
                <p14:modId xmlns:p14="http://schemas.microsoft.com/office/powerpoint/2010/main" val="1119803127"/>
              </p:ext>
            </p:extLst>
          </p:nvPr>
        </p:nvGraphicFramePr>
        <p:xfrm>
          <a:off x="728268" y="2677041"/>
          <a:ext cx="10768406" cy="1632216"/>
        </p:xfrm>
        <a:graphic>
          <a:graphicData uri="http://schemas.openxmlformats.org/drawingml/2006/table">
            <a:tbl>
              <a:tblPr firstRow="1" bandRow="1">
                <a:tableStyleId>{5C22544A-7EE6-4342-B048-85BDC9FD1C3A}</a:tableStyleId>
              </a:tblPr>
              <a:tblGrid>
                <a:gridCol w="5384203">
                  <a:extLst>
                    <a:ext uri="{9D8B030D-6E8A-4147-A177-3AD203B41FA5}">
                      <a16:colId xmlns:a16="http://schemas.microsoft.com/office/drawing/2014/main" val="261042455"/>
                    </a:ext>
                  </a:extLst>
                </a:gridCol>
                <a:gridCol w="5384203">
                  <a:extLst>
                    <a:ext uri="{9D8B030D-6E8A-4147-A177-3AD203B41FA5}">
                      <a16:colId xmlns:a16="http://schemas.microsoft.com/office/drawing/2014/main" val="1990110251"/>
                    </a:ext>
                  </a:extLst>
                </a:gridCol>
              </a:tblGrid>
              <a:tr h="544072">
                <a:tc>
                  <a:txBody>
                    <a:bodyPr/>
                    <a:lstStyle/>
                    <a:p>
                      <a:pPr algn="ctr"/>
                      <a:r>
                        <a:rPr lang="en-US" altLang="zh-CN" dirty="0"/>
                        <a:t>Name</a:t>
                      </a:r>
                      <a:endParaRPr lang="zh-CN" altLang="en-US" dirty="0"/>
                    </a:p>
                  </a:txBody>
                  <a:tcPr anchor="ctr"/>
                </a:tc>
                <a:tc>
                  <a:txBody>
                    <a:bodyPr/>
                    <a:lstStyle/>
                    <a:p>
                      <a:pPr algn="ctr"/>
                      <a:r>
                        <a:rPr lang="en-US" altLang="zh-CN" dirty="0"/>
                        <a:t>Authors</a:t>
                      </a:r>
                      <a:endParaRPr lang="zh-CN" altLang="en-US" dirty="0"/>
                    </a:p>
                  </a:txBody>
                  <a:tcPr anchor="ctr"/>
                </a:tc>
                <a:extLst>
                  <a:ext uri="{0D108BD9-81ED-4DB2-BD59-A6C34878D82A}">
                    <a16:rowId xmlns:a16="http://schemas.microsoft.com/office/drawing/2014/main" val="4090778906"/>
                  </a:ext>
                </a:extLst>
              </a:tr>
              <a:tr h="544072">
                <a:tc>
                  <a:txBody>
                    <a:bodyPr/>
                    <a:lstStyle/>
                    <a:p>
                      <a:pPr algn="ctr"/>
                      <a:r>
                        <a:rPr lang="en-US" altLang="zh-CN" sz="1800" b="0" i="0" kern="1200" dirty="0">
                          <a:solidFill>
                            <a:schemeClr val="dk1"/>
                          </a:solidFill>
                          <a:effectLst/>
                          <a:latin typeface="+mn-lt"/>
                          <a:ea typeface="+mn-ea"/>
                          <a:cs typeface="+mn-cs"/>
                        </a:rPr>
                        <a:t>Dimension-based Algorithm Selector</a:t>
                      </a:r>
                      <a:r>
                        <a:rPr lang="zh-CN" altLang="en-US" sz="1800" b="0" i="0" kern="1200" dirty="0">
                          <a:solidFill>
                            <a:schemeClr val="dk1"/>
                          </a:solidFill>
                          <a:effectLst/>
                          <a:latin typeface="+mn-lt"/>
                          <a:ea typeface="+mn-ea"/>
                          <a:cs typeface="+mn-cs"/>
                        </a:rPr>
                        <a:t>（</a:t>
                      </a:r>
                      <a:r>
                        <a:rPr lang="en-US" altLang="zh-CN" sz="1800" b="0" i="0" kern="1200" dirty="0">
                          <a:solidFill>
                            <a:schemeClr val="dk1"/>
                          </a:solidFill>
                          <a:effectLst/>
                          <a:latin typeface="+mn-lt"/>
                          <a:ea typeface="+mn-ea"/>
                          <a:cs typeface="+mn-cs"/>
                        </a:rPr>
                        <a:t>DBAS</a:t>
                      </a:r>
                      <a:r>
                        <a:rPr lang="zh-CN" altLang="en-US" sz="1800" b="0" i="0" kern="1200" dirty="0">
                          <a:solidFill>
                            <a:schemeClr val="dk1"/>
                          </a:solidFill>
                          <a:effectLst/>
                          <a:latin typeface="+mn-lt"/>
                          <a:ea typeface="+mn-ea"/>
                          <a:cs typeface="+mn-cs"/>
                        </a:rPr>
                        <a:t>）</a:t>
                      </a:r>
                      <a:endParaRPr lang="zh-CN" altLang="en-US" i="0" dirty="0"/>
                    </a:p>
                  </a:txBody>
                  <a:tcPr anchor="ctr"/>
                </a:tc>
                <a:tc>
                  <a:txBody>
                    <a:bodyPr/>
                    <a:lstStyle/>
                    <a:p>
                      <a:pPr algn="ctr"/>
                      <a:r>
                        <a:rPr lang="en-US" altLang="zh-CN" dirty="0" err="1"/>
                        <a:t>Mingyin</a:t>
                      </a:r>
                      <a:r>
                        <a:rPr lang="en-US" altLang="zh-CN" dirty="0"/>
                        <a:t> Zou, </a:t>
                      </a:r>
                      <a:r>
                        <a:rPr lang="en-US" altLang="zh-CN" dirty="0" err="1"/>
                        <a:t>Xiaomin</a:t>
                      </a:r>
                      <a:r>
                        <a:rPr lang="en-US" altLang="zh-CN" dirty="0"/>
                        <a:t> Zhu, </a:t>
                      </a:r>
                      <a:r>
                        <a:rPr lang="en-US" altLang="zh-CN" dirty="0" err="1"/>
                        <a:t>Guangrong</a:t>
                      </a:r>
                      <a:r>
                        <a:rPr lang="en-US" altLang="zh-CN" dirty="0"/>
                        <a:t> You</a:t>
                      </a:r>
                      <a:endParaRPr lang="zh-CN" altLang="en-US" dirty="0"/>
                    </a:p>
                  </a:txBody>
                  <a:tcPr anchor="ctr"/>
                </a:tc>
                <a:extLst>
                  <a:ext uri="{0D108BD9-81ED-4DB2-BD59-A6C34878D82A}">
                    <a16:rowId xmlns:a16="http://schemas.microsoft.com/office/drawing/2014/main" val="1823574936"/>
                  </a:ext>
                </a:extLst>
              </a:tr>
              <a:tr h="544072">
                <a:tc>
                  <a:txBody>
                    <a:bodyPr/>
                    <a:lstStyle/>
                    <a:p>
                      <a:pPr algn="ctr"/>
                      <a:r>
                        <a:rPr lang="en-US" altLang="zh-CN" dirty="0"/>
                        <a:t>BBMPGA</a:t>
                      </a:r>
                      <a:endParaRPr lang="zh-CN" altLang="en-US" dirty="0"/>
                    </a:p>
                  </a:txBody>
                  <a:tcPr anchor="ctr"/>
                </a:tc>
                <a:tc>
                  <a:txBody>
                    <a:bodyPr/>
                    <a:lstStyle/>
                    <a:p>
                      <a:pPr algn="ctr"/>
                      <a:r>
                        <a:rPr lang="en-US" altLang="zh-CN" sz="1800" kern="1200" dirty="0" err="1">
                          <a:solidFill>
                            <a:schemeClr val="dk1"/>
                          </a:solidFill>
                          <a:effectLst/>
                          <a:latin typeface="+mn-lt"/>
                          <a:ea typeface="+mn-ea"/>
                          <a:cs typeface="+mn-cs"/>
                        </a:rPr>
                        <a:t>Shaopeng</a:t>
                      </a:r>
                      <a:r>
                        <a:rPr lang="en-US" altLang="zh-CN" sz="1800" kern="1200" dirty="0">
                          <a:solidFill>
                            <a:schemeClr val="dk1"/>
                          </a:solidFill>
                          <a:effectLst/>
                          <a:latin typeface="+mn-lt"/>
                          <a:ea typeface="+mn-ea"/>
                          <a:cs typeface="+mn-cs"/>
                        </a:rPr>
                        <a:t> Zhang, Xin Lin</a:t>
                      </a:r>
                      <a:endParaRPr lang="zh-CN" altLang="en-US" dirty="0"/>
                    </a:p>
                  </a:txBody>
                  <a:tcPr anchor="ctr"/>
                </a:tc>
                <a:extLst>
                  <a:ext uri="{0D108BD9-81ED-4DB2-BD59-A6C34878D82A}">
                    <a16:rowId xmlns:a16="http://schemas.microsoft.com/office/drawing/2014/main" val="1699040488"/>
                  </a:ext>
                </a:extLst>
              </a:tr>
            </a:tbl>
          </a:graphicData>
        </a:graphic>
      </p:graphicFrame>
      <p:pic>
        <p:nvPicPr>
          <p:cNvPr id="5" name="Picture 2">
            <a:extLst>
              <a:ext uri="{FF2B5EF4-FFF2-40B4-BE49-F238E27FC236}">
                <a16:creationId xmlns:a16="http://schemas.microsoft.com/office/drawing/2014/main" id="{4BC1BCAB-375A-4B12-4B0F-A12927864B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28845" y="180146"/>
            <a:ext cx="767077" cy="5704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40542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92171" y="207358"/>
            <a:ext cx="9909178"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Results</a:t>
            </a:r>
            <a:endParaRPr lang="zh-CN" altLang="en-US" sz="3200" b="1"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latin typeface="宋体" pitchFamily="2" charset="-122"/>
                <a:ea typeface="宋体" pitchFamily="2" charset="-122"/>
              </a:rPr>
              <a:pPr/>
              <a:t>19</a:t>
            </a:fld>
            <a:endParaRPr lang="zh-CN" altLang="en-US" dirty="0">
              <a:latin typeface="宋体" pitchFamily="2" charset="-122"/>
              <a:ea typeface="宋体" pitchFamily="2" charset="-122"/>
            </a:endParaRPr>
          </a:p>
        </p:txBody>
      </p:sp>
      <p:sp>
        <p:nvSpPr>
          <p:cNvPr id="27" name="圆角矩形 26"/>
          <p:cNvSpPr/>
          <p:nvPr/>
        </p:nvSpPr>
        <p:spPr>
          <a:xfrm>
            <a:off x="368303" y="952505"/>
            <a:ext cx="11239500" cy="4571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6DF96B80-45D2-402A-A6D1-064E6BF0604A}"/>
              </a:ext>
            </a:extLst>
          </p:cNvPr>
          <p:cNvSpPr/>
          <p:nvPr/>
        </p:nvSpPr>
        <p:spPr>
          <a:xfrm>
            <a:off x="809169" y="1158596"/>
            <a:ext cx="10573661" cy="979564"/>
          </a:xfrm>
          <a:prstGeom prst="rect">
            <a:avLst/>
          </a:prstGeom>
        </p:spPr>
        <p:txBody>
          <a:bodyPr wrap="square">
            <a:spAutoFit/>
          </a:bodyPr>
          <a:lstStyle/>
          <a:p>
            <a:pPr marL="0" lvl="1" algn="just">
              <a:lnSpc>
                <a:spcPct val="125000"/>
              </a:lnSpc>
              <a:spcAft>
                <a:spcPts val="1200"/>
              </a:spcAft>
              <a:buClr>
                <a:schemeClr val="accent5">
                  <a:lumMod val="75000"/>
                </a:schemeClr>
              </a:buClr>
            </a:pPr>
            <a:endParaRPr lang="en-US" altLang="zh-CN" sz="2000" dirty="0">
              <a:latin typeface="Times New Roman" panose="02020603050405020304" pitchFamily="18" charset="0"/>
              <a:cs typeface="Times New Roman" panose="02020603050405020304" pitchFamily="18" charset="0"/>
            </a:endParaRPr>
          </a:p>
          <a:p>
            <a:pPr marL="342900" lvl="1" indent="-342900" algn="just">
              <a:lnSpc>
                <a:spcPct val="125000"/>
              </a:lnSpc>
              <a:spcAft>
                <a:spcPts val="1200"/>
              </a:spcAft>
              <a:buClr>
                <a:schemeClr val="accent5">
                  <a:lumMod val="75000"/>
                </a:schemeClr>
              </a:buClr>
              <a:buFont typeface="Wingdings" panose="05000000000000000000" pitchFamily="2" charset="2"/>
              <a:buChar char="p"/>
            </a:pPr>
            <a:endParaRPr lang="en-US" altLang="zh-CN"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68EFB9F-66EB-3A1E-3BB0-2511A900DC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28845" y="180146"/>
            <a:ext cx="767077" cy="5704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表格 5">
            <a:extLst>
              <a:ext uri="{FF2B5EF4-FFF2-40B4-BE49-F238E27FC236}">
                <a16:creationId xmlns:a16="http://schemas.microsoft.com/office/drawing/2014/main" id="{67FFC08F-1084-4978-8940-910051A41B96}"/>
              </a:ext>
            </a:extLst>
          </p:cNvPr>
          <p:cNvGraphicFramePr>
            <a:graphicFrameLocks noGrp="1"/>
          </p:cNvGraphicFramePr>
          <p:nvPr>
            <p:extLst>
              <p:ext uri="{D42A27DB-BD31-4B8C-83A1-F6EECF244321}">
                <p14:modId xmlns:p14="http://schemas.microsoft.com/office/powerpoint/2010/main" val="275743373"/>
              </p:ext>
            </p:extLst>
          </p:nvPr>
        </p:nvGraphicFramePr>
        <p:xfrm>
          <a:off x="368301" y="1266745"/>
          <a:ext cx="11239495" cy="4906652"/>
        </p:xfrm>
        <a:graphic>
          <a:graphicData uri="http://schemas.openxmlformats.org/drawingml/2006/table">
            <a:tbl>
              <a:tblPr>
                <a:tableStyleId>{5C22544A-7EE6-4342-B048-85BDC9FD1C3A}</a:tableStyleId>
              </a:tblPr>
              <a:tblGrid>
                <a:gridCol w="566103">
                  <a:extLst>
                    <a:ext uri="{9D8B030D-6E8A-4147-A177-3AD203B41FA5}">
                      <a16:colId xmlns:a16="http://schemas.microsoft.com/office/drawing/2014/main" val="2130631702"/>
                    </a:ext>
                  </a:extLst>
                </a:gridCol>
                <a:gridCol w="566103">
                  <a:extLst>
                    <a:ext uri="{9D8B030D-6E8A-4147-A177-3AD203B41FA5}">
                      <a16:colId xmlns:a16="http://schemas.microsoft.com/office/drawing/2014/main" val="2532679846"/>
                    </a:ext>
                  </a:extLst>
                </a:gridCol>
                <a:gridCol w="566103">
                  <a:extLst>
                    <a:ext uri="{9D8B030D-6E8A-4147-A177-3AD203B41FA5}">
                      <a16:colId xmlns:a16="http://schemas.microsoft.com/office/drawing/2014/main" val="2718070202"/>
                    </a:ext>
                  </a:extLst>
                </a:gridCol>
                <a:gridCol w="860948">
                  <a:extLst>
                    <a:ext uri="{9D8B030D-6E8A-4147-A177-3AD203B41FA5}">
                      <a16:colId xmlns:a16="http://schemas.microsoft.com/office/drawing/2014/main" val="2141070331"/>
                    </a:ext>
                  </a:extLst>
                </a:gridCol>
                <a:gridCol w="860948">
                  <a:extLst>
                    <a:ext uri="{9D8B030D-6E8A-4147-A177-3AD203B41FA5}">
                      <a16:colId xmlns:a16="http://schemas.microsoft.com/office/drawing/2014/main" val="2556403754"/>
                    </a:ext>
                  </a:extLst>
                </a:gridCol>
                <a:gridCol w="860948">
                  <a:extLst>
                    <a:ext uri="{9D8B030D-6E8A-4147-A177-3AD203B41FA5}">
                      <a16:colId xmlns:a16="http://schemas.microsoft.com/office/drawing/2014/main" val="2720914462"/>
                    </a:ext>
                  </a:extLst>
                </a:gridCol>
                <a:gridCol w="860948">
                  <a:extLst>
                    <a:ext uri="{9D8B030D-6E8A-4147-A177-3AD203B41FA5}">
                      <a16:colId xmlns:a16="http://schemas.microsoft.com/office/drawing/2014/main" val="248170501"/>
                    </a:ext>
                  </a:extLst>
                </a:gridCol>
                <a:gridCol w="860948">
                  <a:extLst>
                    <a:ext uri="{9D8B030D-6E8A-4147-A177-3AD203B41FA5}">
                      <a16:colId xmlns:a16="http://schemas.microsoft.com/office/drawing/2014/main" val="1801486222"/>
                    </a:ext>
                  </a:extLst>
                </a:gridCol>
                <a:gridCol w="860948">
                  <a:extLst>
                    <a:ext uri="{9D8B030D-6E8A-4147-A177-3AD203B41FA5}">
                      <a16:colId xmlns:a16="http://schemas.microsoft.com/office/drawing/2014/main" val="2424430520"/>
                    </a:ext>
                  </a:extLst>
                </a:gridCol>
                <a:gridCol w="860948">
                  <a:extLst>
                    <a:ext uri="{9D8B030D-6E8A-4147-A177-3AD203B41FA5}">
                      <a16:colId xmlns:a16="http://schemas.microsoft.com/office/drawing/2014/main" val="3820402828"/>
                    </a:ext>
                  </a:extLst>
                </a:gridCol>
                <a:gridCol w="860948">
                  <a:extLst>
                    <a:ext uri="{9D8B030D-6E8A-4147-A177-3AD203B41FA5}">
                      <a16:colId xmlns:a16="http://schemas.microsoft.com/office/drawing/2014/main" val="3038740811"/>
                    </a:ext>
                  </a:extLst>
                </a:gridCol>
                <a:gridCol w="884534">
                  <a:extLst>
                    <a:ext uri="{9D8B030D-6E8A-4147-A177-3AD203B41FA5}">
                      <a16:colId xmlns:a16="http://schemas.microsoft.com/office/drawing/2014/main" val="5287395"/>
                    </a:ext>
                  </a:extLst>
                </a:gridCol>
                <a:gridCol w="884534">
                  <a:extLst>
                    <a:ext uri="{9D8B030D-6E8A-4147-A177-3AD203B41FA5}">
                      <a16:colId xmlns:a16="http://schemas.microsoft.com/office/drawing/2014/main" val="3843451681"/>
                    </a:ext>
                  </a:extLst>
                </a:gridCol>
                <a:gridCol w="884534">
                  <a:extLst>
                    <a:ext uri="{9D8B030D-6E8A-4147-A177-3AD203B41FA5}">
                      <a16:colId xmlns:a16="http://schemas.microsoft.com/office/drawing/2014/main" val="3339300493"/>
                    </a:ext>
                  </a:extLst>
                </a:gridCol>
              </a:tblGrid>
              <a:tr h="140835">
                <a:tc>
                  <a:txBody>
                    <a:bodyPr/>
                    <a:lstStyle/>
                    <a:p>
                      <a:pPr algn="ctr" fontAlgn="ctr"/>
                      <a:r>
                        <a:rPr lang="zh-CN" altLang="en-US" sz="1000" u="none" strike="noStrike" dirty="0">
                          <a:effectLst/>
                          <a:latin typeface="Times New Roman" panose="02020603050405020304" pitchFamily="18" charset="0"/>
                          <a:cs typeface="Times New Roman" panose="02020603050405020304" pitchFamily="18" charset="0"/>
                        </a:rPr>
                        <a:t>　</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zh-CN" altLang="en-US" sz="1000" u="none" strike="noStrike">
                          <a:effectLst/>
                          <a:latin typeface="Times New Roman" panose="02020603050405020304" pitchFamily="18" charset="0"/>
                          <a:cs typeface="Times New Roman" panose="02020603050405020304" pitchFamily="18" charset="0"/>
                        </a:rPr>
                        <a:t>　</a:t>
                      </a:r>
                      <a:endParaRPr lang="zh-CN" alt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zh-CN" altLang="en-US" sz="1000" u="none" strike="noStrike">
                          <a:effectLst/>
                          <a:latin typeface="Times New Roman" panose="02020603050405020304" pitchFamily="18" charset="0"/>
                          <a:cs typeface="Times New Roman" panose="02020603050405020304" pitchFamily="18" charset="0"/>
                        </a:rPr>
                        <a:t>　</a:t>
                      </a:r>
                      <a:endParaRPr lang="zh-CN" alt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E1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E2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E3</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E4</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E5</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E6</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E7</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E8</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E9</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E10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E11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extLst>
                  <a:ext uri="{0D108BD9-81ED-4DB2-BD59-A6C34878D82A}">
                    <a16:rowId xmlns:a16="http://schemas.microsoft.com/office/drawing/2014/main" val="2624665638"/>
                  </a:ext>
                </a:extLst>
              </a:tr>
              <a:tr h="158660">
                <a:tc rowSpan="10">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d=10</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rowSpan="5">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DBAS</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Best</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2.06E-05</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3.55E-05</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1.70E-02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4.49E-02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4.89E-02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1.09E-02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1.82E-05</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1.05E-04</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3.22E-01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4.95E-01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2.24E-01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extLst>
                  <a:ext uri="{0D108BD9-81ED-4DB2-BD59-A6C34878D82A}">
                    <a16:rowId xmlns:a16="http://schemas.microsoft.com/office/drawing/2014/main" val="2073832191"/>
                  </a:ext>
                </a:extLst>
              </a:tr>
              <a:tr h="158660">
                <a:tc vMerge="1">
                  <a:txBody>
                    <a:bodyPr/>
                    <a:lstStyle/>
                    <a:p>
                      <a:endParaRPr lang="zh-CN" altLang="en-US"/>
                    </a:p>
                  </a:txBody>
                  <a:tcPr/>
                </a:tc>
                <a:tc vMerge="1">
                  <a:txBody>
                    <a:bodyPr/>
                    <a:lstStyle/>
                    <a:p>
                      <a:endParaRPr lang="zh-CN" altLang="en-US"/>
                    </a:p>
                  </a:txBody>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Median</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5.14E-05</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2.55E-04</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4.25E-02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5.92E-02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6.31E-02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1.90E-02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5.60E-05</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1.92E-04</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6.03E-01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1.24E+00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1.19E+00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extLst>
                  <a:ext uri="{0D108BD9-81ED-4DB2-BD59-A6C34878D82A}">
                    <a16:rowId xmlns:a16="http://schemas.microsoft.com/office/drawing/2014/main" val="1677624904"/>
                  </a:ext>
                </a:extLst>
              </a:tr>
              <a:tr h="158660">
                <a:tc vMerge="1">
                  <a:txBody>
                    <a:bodyPr/>
                    <a:lstStyle/>
                    <a:p>
                      <a:endParaRPr lang="zh-CN" altLang="en-US"/>
                    </a:p>
                  </a:txBody>
                  <a:tcPr/>
                </a:tc>
                <a:tc vMerge="1">
                  <a:txBody>
                    <a:bodyPr/>
                    <a:lstStyle/>
                    <a:p>
                      <a:endParaRPr lang="zh-CN" altLang="en-US"/>
                    </a:p>
                  </a:txBody>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Worst</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1.49E-04</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1.67E-01</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1.85E-01</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9.24E-02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9.96E-02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2.39E-02</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1.01E-04</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2.51E-01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1.29E+00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1.42E+00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2.38E+00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extLst>
                  <a:ext uri="{0D108BD9-81ED-4DB2-BD59-A6C34878D82A}">
                    <a16:rowId xmlns:a16="http://schemas.microsoft.com/office/drawing/2014/main" val="2196227972"/>
                  </a:ext>
                </a:extLst>
              </a:tr>
              <a:tr h="158660">
                <a:tc vMerge="1">
                  <a:txBody>
                    <a:bodyPr/>
                    <a:lstStyle/>
                    <a:p>
                      <a:endParaRPr lang="zh-CN" altLang="en-US"/>
                    </a:p>
                  </a:txBody>
                  <a:tcPr/>
                </a:tc>
                <a:tc vMerge="1">
                  <a:txBody>
                    <a:bodyPr/>
                    <a:lstStyle/>
                    <a:p>
                      <a:endParaRPr lang="zh-CN" altLang="en-US"/>
                    </a:p>
                  </a:txBody>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Mean</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5.62E-05</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8.23E-03</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5.50E-02</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6.15E-02</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6.63E-02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1.79E-02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5.34E-05</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1.69E-02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6.18E-01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1.13E+00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1.53E+00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extLst>
                  <a:ext uri="{0D108BD9-81ED-4DB2-BD59-A6C34878D82A}">
                    <a16:rowId xmlns:a16="http://schemas.microsoft.com/office/drawing/2014/main" val="1487615660"/>
                  </a:ext>
                </a:extLst>
              </a:tr>
              <a:tr h="158660">
                <a:tc vMerge="1">
                  <a:txBody>
                    <a:bodyPr/>
                    <a:lstStyle/>
                    <a:p>
                      <a:endParaRPr lang="zh-CN" altLang="en-US"/>
                    </a:p>
                  </a:txBody>
                  <a:tcPr/>
                </a:tc>
                <a:tc vMerge="1">
                  <a:txBody>
                    <a:bodyPr/>
                    <a:lstStyle/>
                    <a:p>
                      <a:endParaRPr lang="zh-CN" altLang="en-US"/>
                    </a:p>
                  </a:txBody>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StDev</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2.77E-05</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3.27E-02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3.82E-02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1.08E-02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1.36E-02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3.68E-03</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2.28E-05</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6.36E-02</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1.79E-01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2.96E-01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5.99E-01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extLst>
                  <a:ext uri="{0D108BD9-81ED-4DB2-BD59-A6C34878D82A}">
                    <a16:rowId xmlns:a16="http://schemas.microsoft.com/office/drawing/2014/main" val="1105903168"/>
                  </a:ext>
                </a:extLst>
              </a:tr>
              <a:tr h="158660">
                <a:tc vMerge="1">
                  <a:txBody>
                    <a:bodyPr/>
                    <a:lstStyle/>
                    <a:p>
                      <a:endParaRPr lang="zh-CN" altLang="en-US"/>
                    </a:p>
                  </a:txBody>
                  <a:tcPr/>
                </a:tc>
                <a:tc rowSpan="5">
                  <a:txBody>
                    <a:bodyPr/>
                    <a:lstStyle/>
                    <a:p>
                      <a:pPr algn="ctr" fontAlgn="ctr"/>
                      <a:r>
                        <a:rPr lang="en-US" sz="1000" u="none" strike="noStrike">
                          <a:effectLst/>
                          <a:latin typeface="Times New Roman" panose="02020603050405020304" pitchFamily="18" charset="0"/>
                          <a:cs typeface="Times New Roman" panose="02020603050405020304" pitchFamily="18" charset="0"/>
                        </a:rPr>
                        <a:t>BBMPGA</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Best</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5.58E-06</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1.07E-05</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8.89E-03</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3.60E-02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4.11E-02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8.82E-03</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8.75E-07</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4.14E-06</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5.22E-02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4.13E-02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1.19E-02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extLst>
                  <a:ext uri="{0D108BD9-81ED-4DB2-BD59-A6C34878D82A}">
                    <a16:rowId xmlns:a16="http://schemas.microsoft.com/office/drawing/2014/main" val="3295047118"/>
                  </a:ext>
                </a:extLst>
              </a:tr>
              <a:tr h="158660">
                <a:tc vMerge="1">
                  <a:txBody>
                    <a:bodyPr/>
                    <a:lstStyle/>
                    <a:p>
                      <a:endParaRPr lang="zh-CN" altLang="en-US"/>
                    </a:p>
                  </a:txBody>
                  <a:tcPr/>
                </a:tc>
                <a:tc vMerge="1">
                  <a:txBody>
                    <a:bodyPr/>
                    <a:lstStyle/>
                    <a:p>
                      <a:endParaRPr lang="zh-CN" altLang="en-US"/>
                    </a:p>
                  </a:txBody>
                  <a:tcPr/>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Medium</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1.55E-05</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6.61E-05</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1.85E-02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4.67E-02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marL="0" algn="ctr" defTabSz="914332" rtl="0" eaLnBrk="1" fontAlgn="ctr" latinLnBrk="0" hangingPunct="1"/>
                      <a:r>
                        <a:rPr lang="en-US" sz="1000" u="none" strike="noStrike" kern="1200" dirty="0">
                          <a:solidFill>
                            <a:schemeClr val="dk1"/>
                          </a:solidFill>
                          <a:effectLst/>
                          <a:latin typeface="Times New Roman" panose="02020603050405020304" pitchFamily="18" charset="0"/>
                          <a:ea typeface="+mn-ea"/>
                          <a:cs typeface="Times New Roman" panose="02020603050405020304" pitchFamily="18" charset="0"/>
                        </a:rPr>
                        <a:t>6.32E-02</a:t>
                      </a:r>
                    </a:p>
                  </a:txBody>
                  <a:tcPr marL="5522" marR="5522" marT="5522" marB="0" anchor="ctr">
                    <a:solidFill>
                      <a:srgbClr val="E7E9F0"/>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1.57E-02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4.47E-06</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1.43E-05</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6.32E-02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5.27E-02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1.30E-02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extLst>
                  <a:ext uri="{0D108BD9-81ED-4DB2-BD59-A6C34878D82A}">
                    <a16:rowId xmlns:a16="http://schemas.microsoft.com/office/drawing/2014/main" val="1997486050"/>
                  </a:ext>
                </a:extLst>
              </a:tr>
              <a:tr h="158660">
                <a:tc vMerge="1">
                  <a:txBody>
                    <a:bodyPr/>
                    <a:lstStyle/>
                    <a:p>
                      <a:endParaRPr lang="zh-CN" altLang="en-US"/>
                    </a:p>
                  </a:txBody>
                  <a:tcPr/>
                </a:tc>
                <a:tc vMerge="1">
                  <a:txBody>
                    <a:bodyPr/>
                    <a:lstStyle/>
                    <a:p>
                      <a:endParaRPr lang="zh-CN" altLang="en-US"/>
                    </a:p>
                  </a:txBody>
                  <a:tcPr/>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Worst</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3.97E-05</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1.67E-01</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5.12E-02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5.95E-02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marL="0" algn="ctr" defTabSz="914332" rtl="0" eaLnBrk="1" fontAlgn="ctr" latinLnBrk="0" hangingPunct="1"/>
                      <a:r>
                        <a:rPr lang="en-US" sz="1000" u="none" strike="noStrike" kern="1200" dirty="0">
                          <a:solidFill>
                            <a:schemeClr val="dk1"/>
                          </a:solidFill>
                          <a:effectLst/>
                          <a:latin typeface="Times New Roman" panose="02020603050405020304" pitchFamily="18" charset="0"/>
                          <a:ea typeface="+mn-ea"/>
                          <a:cs typeface="Times New Roman" panose="02020603050405020304" pitchFamily="18" charset="0"/>
                        </a:rPr>
                        <a:t>1.30E-01</a:t>
                      </a:r>
                    </a:p>
                  </a:txBody>
                  <a:tcPr marL="5522" marR="5522" marT="5522" marB="0" anchor="ctr">
                    <a:solidFill>
                      <a:srgbClr val="E7E9F0"/>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1.93E-02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2.01E-05</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4.01E-02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7.41E-02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6.80E-02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1.51E-02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extLst>
                  <a:ext uri="{0D108BD9-81ED-4DB2-BD59-A6C34878D82A}">
                    <a16:rowId xmlns:a16="http://schemas.microsoft.com/office/drawing/2014/main" val="2173528946"/>
                  </a:ext>
                </a:extLst>
              </a:tr>
              <a:tr h="158660">
                <a:tc vMerge="1">
                  <a:txBody>
                    <a:bodyPr/>
                    <a:lstStyle/>
                    <a:p>
                      <a:endParaRPr lang="zh-CN" altLang="en-US"/>
                    </a:p>
                  </a:txBody>
                  <a:tcPr/>
                </a:tc>
                <a:tc vMerge="1">
                  <a:txBody>
                    <a:bodyPr/>
                    <a:lstStyle/>
                    <a:p>
                      <a:endParaRPr lang="zh-CN" altLang="en-US"/>
                    </a:p>
                  </a:txBody>
                  <a:tcPr/>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Mean</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1.64E-05</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5.64E-03</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2.25E-02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4.72E-02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marL="0" algn="ctr" defTabSz="914332" rtl="0" eaLnBrk="1" fontAlgn="ctr" latinLnBrk="0" hangingPunct="1"/>
                      <a:r>
                        <a:rPr lang="en-US" sz="1000" u="none" strike="noStrike" kern="1200" dirty="0">
                          <a:solidFill>
                            <a:schemeClr val="dk1"/>
                          </a:solidFill>
                          <a:effectLst/>
                          <a:latin typeface="Times New Roman" panose="02020603050405020304" pitchFamily="18" charset="0"/>
                          <a:ea typeface="+mn-ea"/>
                          <a:cs typeface="Times New Roman" panose="02020603050405020304" pitchFamily="18" charset="0"/>
                        </a:rPr>
                        <a:t>6.67E-02</a:t>
                      </a:r>
                    </a:p>
                  </a:txBody>
                  <a:tcPr marL="5522" marR="5522" marT="5522" marB="0" anchor="ctr">
                    <a:solidFill>
                      <a:srgbClr val="E7E9F0"/>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1.48E-02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5.61E-06</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1.36E-03</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6.42E-02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5.21E-02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1.32E-02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extLst>
                  <a:ext uri="{0D108BD9-81ED-4DB2-BD59-A6C34878D82A}">
                    <a16:rowId xmlns:a16="http://schemas.microsoft.com/office/drawing/2014/main" val="1822581204"/>
                  </a:ext>
                </a:extLst>
              </a:tr>
              <a:tr h="158660">
                <a:tc vMerge="1">
                  <a:txBody>
                    <a:bodyPr/>
                    <a:lstStyle/>
                    <a:p>
                      <a:endParaRPr lang="zh-CN" altLang="en-US"/>
                    </a:p>
                  </a:txBody>
                  <a:tcPr/>
                </a:tc>
                <a:tc vMerge="1">
                  <a:txBody>
                    <a:bodyPr/>
                    <a:lstStyle/>
                    <a:p>
                      <a:endParaRPr lang="zh-CN" altLang="en-US"/>
                    </a:p>
                  </a:txBody>
                  <a:tcPr/>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DevStd</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7.09E-06</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3.05E-02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1.04E-02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5.02E-03</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marL="0" algn="ctr" defTabSz="914332" rtl="0" eaLnBrk="1" fontAlgn="ctr" latinLnBrk="0" hangingPunct="1"/>
                      <a:r>
                        <a:rPr lang="en-US" sz="1000" u="none" strike="noStrike" kern="1200" dirty="0">
                          <a:solidFill>
                            <a:schemeClr val="dk1"/>
                          </a:solidFill>
                          <a:effectLst/>
                          <a:latin typeface="Times New Roman" panose="02020603050405020304" pitchFamily="18" charset="0"/>
                          <a:ea typeface="+mn-ea"/>
                          <a:cs typeface="Times New Roman" panose="02020603050405020304" pitchFamily="18" charset="0"/>
                        </a:rPr>
                        <a:t>1.65E-02</a:t>
                      </a:r>
                    </a:p>
                  </a:txBody>
                  <a:tcPr marL="5522" marR="5522" marT="5522" marB="0" anchor="ctr">
                    <a:solidFill>
                      <a:srgbClr val="E7E9F0"/>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2.81E-03</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a:effectLst/>
                          <a:latin typeface="Times New Roman" panose="02020603050405020304" pitchFamily="18" charset="0"/>
                          <a:cs typeface="Times New Roman" panose="02020603050405020304" pitchFamily="18" charset="0"/>
                        </a:rPr>
                        <a:t>4.02E-06</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7.31E-03</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5.54E-03</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6.42E-03</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b"/>
                      <a:r>
                        <a:rPr lang="en-US" sz="1000" b="1" u="none" strike="noStrike" dirty="0">
                          <a:effectLst/>
                          <a:latin typeface="Times New Roman" panose="02020603050405020304" pitchFamily="18" charset="0"/>
                          <a:cs typeface="Times New Roman" panose="02020603050405020304" pitchFamily="18" charset="0"/>
                        </a:rPr>
                        <a:t>8.36E-04</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extLst>
                  <a:ext uri="{0D108BD9-81ED-4DB2-BD59-A6C34878D82A}">
                    <a16:rowId xmlns:a16="http://schemas.microsoft.com/office/drawing/2014/main" val="2868277850"/>
                  </a:ext>
                </a:extLst>
              </a:tr>
              <a:tr h="157676">
                <a:tc rowSpan="10">
                  <a:txBody>
                    <a:bodyPr/>
                    <a:lstStyle/>
                    <a:p>
                      <a:pPr algn="ctr" fontAlgn="ctr"/>
                      <a:r>
                        <a:rPr lang="en-US" sz="1000" u="none" strike="noStrike">
                          <a:effectLst/>
                          <a:latin typeface="Times New Roman" panose="02020603050405020304" pitchFamily="18" charset="0"/>
                          <a:cs typeface="Times New Roman" panose="02020603050405020304" pitchFamily="18" charset="0"/>
                        </a:rPr>
                        <a:t>d=30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rowSpan="5">
                  <a:txBody>
                    <a:bodyPr/>
                    <a:lstStyle/>
                    <a:p>
                      <a:pPr algn="ctr" fontAlgn="ctr"/>
                      <a:r>
                        <a:rPr lang="en-US" sz="1000" u="none" strike="noStrike">
                          <a:effectLst/>
                          <a:latin typeface="Times New Roman" panose="02020603050405020304" pitchFamily="18" charset="0"/>
                          <a:cs typeface="Times New Roman" panose="02020603050405020304" pitchFamily="18" charset="0"/>
                        </a:rPr>
                        <a:t>DBAS</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Best</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3.37E-04</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1.33E-03</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2.46E-01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1.32E-01</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marL="0" algn="ctr" defTabSz="914332" rtl="0" eaLnBrk="1" fontAlgn="ctr" latinLnBrk="0" hangingPunct="1"/>
                      <a:r>
                        <a:rPr lang="en-US" sz="1000" u="none" strike="noStrike" kern="1200" dirty="0">
                          <a:solidFill>
                            <a:schemeClr val="dk1"/>
                          </a:solidFill>
                          <a:effectLst/>
                          <a:latin typeface="Times New Roman" panose="02020603050405020304" pitchFamily="18" charset="0"/>
                          <a:ea typeface="+mn-ea"/>
                          <a:cs typeface="Times New Roman" panose="02020603050405020304" pitchFamily="18" charset="0"/>
                        </a:rPr>
                        <a:t>8.80E-02</a:t>
                      </a: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5.11E-02</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4.25E-04</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1.40E-03</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5.99E-01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3.39E-01</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1.16E+00</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extLst>
                  <a:ext uri="{0D108BD9-81ED-4DB2-BD59-A6C34878D82A}">
                    <a16:rowId xmlns:a16="http://schemas.microsoft.com/office/drawing/2014/main" val="67496711"/>
                  </a:ext>
                </a:extLst>
              </a:tr>
              <a:tr h="157676">
                <a:tc vMerge="1">
                  <a:txBody>
                    <a:bodyPr/>
                    <a:lstStyle/>
                    <a:p>
                      <a:endParaRPr lang="zh-CN" altLang="en-US"/>
                    </a:p>
                  </a:txBody>
                  <a:tcPr/>
                </a:tc>
                <a:tc vMerge="1">
                  <a:txBody>
                    <a:bodyPr/>
                    <a:lstStyle/>
                    <a:p>
                      <a:endParaRPr lang="zh-CN" altLang="en-US"/>
                    </a:p>
                  </a:txBody>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Median</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7.91E-04</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3.44E-03</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5.31E-01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1.71E-01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1.73E-01</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8.52E-02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8.64E-04</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3.77E-03</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8.34E-01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1.21E+00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2.32E+00</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extLst>
                  <a:ext uri="{0D108BD9-81ED-4DB2-BD59-A6C34878D82A}">
                    <a16:rowId xmlns:a16="http://schemas.microsoft.com/office/drawing/2014/main" val="576548976"/>
                  </a:ext>
                </a:extLst>
              </a:tr>
              <a:tr h="157676">
                <a:tc vMerge="1">
                  <a:txBody>
                    <a:bodyPr/>
                    <a:lstStyle/>
                    <a:p>
                      <a:endParaRPr lang="zh-CN" altLang="en-US"/>
                    </a:p>
                  </a:txBody>
                  <a:tcPr/>
                </a:tc>
                <a:tc vMerge="1">
                  <a:txBody>
                    <a:bodyPr/>
                    <a:lstStyle/>
                    <a:p>
                      <a:endParaRPr lang="zh-CN" altLang="en-US"/>
                    </a:p>
                  </a:txBody>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Worst</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6.84E-03</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1.71E-01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9.11E-01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3.70E-01</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1.01E+00</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1.14E-01</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1.65E-03</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2.54E-01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1.97E+00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7.02E+00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4.03E+00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extLst>
                  <a:ext uri="{0D108BD9-81ED-4DB2-BD59-A6C34878D82A}">
                    <a16:rowId xmlns:a16="http://schemas.microsoft.com/office/drawing/2014/main" val="4023801512"/>
                  </a:ext>
                </a:extLst>
              </a:tr>
              <a:tr h="157676">
                <a:tc vMerge="1">
                  <a:txBody>
                    <a:bodyPr/>
                    <a:lstStyle/>
                    <a:p>
                      <a:endParaRPr lang="zh-CN" altLang="en-US"/>
                    </a:p>
                  </a:txBody>
                  <a:tcPr/>
                </a:tc>
                <a:tc vMerge="1">
                  <a:txBody>
                    <a:bodyPr/>
                    <a:lstStyle/>
                    <a:p>
                      <a:endParaRPr lang="zh-CN" altLang="en-US"/>
                    </a:p>
                  </a:txBody>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Mean</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9.82E-04</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2.92E-02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5.40E-01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1.83E-01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2.77E-01</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8.17E-02</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8.94E-04</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5.66E-02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9.87E-01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1.58E+00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2.39E+00</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extLst>
                  <a:ext uri="{0D108BD9-81ED-4DB2-BD59-A6C34878D82A}">
                    <a16:rowId xmlns:a16="http://schemas.microsoft.com/office/drawing/2014/main" val="2723857615"/>
                  </a:ext>
                </a:extLst>
              </a:tr>
              <a:tr h="157676">
                <a:tc vMerge="1">
                  <a:txBody>
                    <a:bodyPr/>
                    <a:lstStyle/>
                    <a:p>
                      <a:endParaRPr lang="zh-CN" altLang="en-US"/>
                    </a:p>
                  </a:txBody>
                  <a:tcPr/>
                </a:tc>
                <a:tc vMerge="1">
                  <a:txBody>
                    <a:bodyPr/>
                    <a:lstStyle/>
                    <a:p>
                      <a:endParaRPr lang="zh-CN" altLang="en-US"/>
                    </a:p>
                  </a:txBody>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StDev</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1.13E-03</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5.35E-02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1.37E-01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4.87E-02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2.51E-01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1.82E-02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2.88E-04</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8.18E-02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4.18E-01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1.46E+00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8.85E-01</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extLst>
                  <a:ext uri="{0D108BD9-81ED-4DB2-BD59-A6C34878D82A}">
                    <a16:rowId xmlns:a16="http://schemas.microsoft.com/office/drawing/2014/main" val="1852570420"/>
                  </a:ext>
                </a:extLst>
              </a:tr>
              <a:tr h="158660">
                <a:tc vMerge="1">
                  <a:txBody>
                    <a:bodyPr/>
                    <a:lstStyle/>
                    <a:p>
                      <a:endParaRPr lang="zh-CN" altLang="en-US"/>
                    </a:p>
                  </a:txBody>
                  <a:tcPr/>
                </a:tc>
                <a:tc rowSpan="5">
                  <a:txBody>
                    <a:bodyPr/>
                    <a:lstStyle/>
                    <a:p>
                      <a:pPr algn="ctr" fontAlgn="ctr"/>
                      <a:r>
                        <a:rPr lang="en-US" sz="1000" u="none" strike="noStrike">
                          <a:effectLst/>
                          <a:latin typeface="Times New Roman" panose="02020603050405020304" pitchFamily="18" charset="0"/>
                          <a:cs typeface="Times New Roman" panose="02020603050405020304" pitchFamily="18" charset="0"/>
                        </a:rPr>
                        <a:t>BBMPGA</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Best</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5.89E-06</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1.38E-05</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9.95E-02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3.28E-02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3.25E-02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1.08E-02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3.37E-06</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3.78E-06</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4.58E-02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2.25E-02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1.08E-02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extLst>
                  <a:ext uri="{0D108BD9-81ED-4DB2-BD59-A6C34878D82A}">
                    <a16:rowId xmlns:a16="http://schemas.microsoft.com/office/drawing/2014/main" val="2033583089"/>
                  </a:ext>
                </a:extLst>
              </a:tr>
              <a:tr h="158660">
                <a:tc vMerge="1">
                  <a:txBody>
                    <a:bodyPr/>
                    <a:lstStyle/>
                    <a:p>
                      <a:endParaRPr lang="zh-CN" altLang="en-US"/>
                    </a:p>
                  </a:txBody>
                  <a:tcPr/>
                </a:tc>
                <a:tc vMerge="1">
                  <a:txBody>
                    <a:bodyPr/>
                    <a:lstStyle/>
                    <a:p>
                      <a:endParaRPr lang="zh-CN" altLang="en-US"/>
                    </a:p>
                  </a:txBody>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Medium</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1.46E-05</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3.05E-05</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1.85E-01</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3.85E-02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3.81E-02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1.21E-02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6.10E-06</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9.41E-06</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5.30E-02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2.97E-02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1.21E-02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extLst>
                  <a:ext uri="{0D108BD9-81ED-4DB2-BD59-A6C34878D82A}">
                    <a16:rowId xmlns:a16="http://schemas.microsoft.com/office/drawing/2014/main" val="1487665388"/>
                  </a:ext>
                </a:extLst>
              </a:tr>
              <a:tr h="158660">
                <a:tc vMerge="1">
                  <a:txBody>
                    <a:bodyPr/>
                    <a:lstStyle/>
                    <a:p>
                      <a:endParaRPr lang="zh-CN" altLang="en-US"/>
                    </a:p>
                  </a:txBody>
                  <a:tcPr/>
                </a:tc>
                <a:tc vMerge="1">
                  <a:txBody>
                    <a:bodyPr/>
                    <a:lstStyle/>
                    <a:p>
                      <a:endParaRPr lang="zh-CN" altLang="en-US"/>
                    </a:p>
                  </a:txBody>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Worst</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2.64E-05</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1.68E-01</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6.12E-01</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6.59E-02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4.52E-02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1.34E-02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2.24E-05</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6.38E-03</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7.31E-02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3.82E-02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1.40E-02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extLst>
                  <a:ext uri="{0D108BD9-81ED-4DB2-BD59-A6C34878D82A}">
                    <a16:rowId xmlns:a16="http://schemas.microsoft.com/office/drawing/2014/main" val="1871348995"/>
                  </a:ext>
                </a:extLst>
              </a:tr>
              <a:tr h="158660">
                <a:tc vMerge="1">
                  <a:txBody>
                    <a:bodyPr/>
                    <a:lstStyle/>
                    <a:p>
                      <a:endParaRPr lang="zh-CN" altLang="en-US"/>
                    </a:p>
                  </a:txBody>
                  <a:tcPr/>
                </a:tc>
                <a:tc vMerge="1">
                  <a:txBody>
                    <a:bodyPr/>
                    <a:lstStyle/>
                    <a:p>
                      <a:endParaRPr lang="zh-CN" altLang="en-US"/>
                    </a:p>
                  </a:txBody>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Mean</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1.50E-05</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1.60E-02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2.05E-01</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3.98E-02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3.87E-02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1.20E-02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6.72E-06</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2.32E-04</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5.45E-02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2.96E-02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1.22E-02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extLst>
                  <a:ext uri="{0D108BD9-81ED-4DB2-BD59-A6C34878D82A}">
                    <a16:rowId xmlns:a16="http://schemas.microsoft.com/office/drawing/2014/main" val="3546292072"/>
                  </a:ext>
                </a:extLst>
              </a:tr>
              <a:tr h="158660">
                <a:tc vMerge="1">
                  <a:txBody>
                    <a:bodyPr/>
                    <a:lstStyle/>
                    <a:p>
                      <a:endParaRPr lang="zh-CN" altLang="en-US"/>
                    </a:p>
                  </a:txBody>
                  <a:tcPr/>
                </a:tc>
                <a:tc vMerge="1">
                  <a:txBody>
                    <a:bodyPr/>
                    <a:lstStyle/>
                    <a:p>
                      <a:endParaRPr lang="zh-CN" altLang="en-US"/>
                    </a:p>
                  </a:txBody>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DevStd</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4.71E-06</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4.50E-02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1.08E-01</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6.64E-03</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3.33E-03</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6.95E-04</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3.88E-06</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1.16E-03</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6.01E-03</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2.70E-03</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6.68E-04</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extLst>
                  <a:ext uri="{0D108BD9-81ED-4DB2-BD59-A6C34878D82A}">
                    <a16:rowId xmlns:a16="http://schemas.microsoft.com/office/drawing/2014/main" val="3353233161"/>
                  </a:ext>
                </a:extLst>
              </a:tr>
              <a:tr h="157676">
                <a:tc rowSpan="10">
                  <a:txBody>
                    <a:bodyPr/>
                    <a:lstStyle/>
                    <a:p>
                      <a:pPr algn="ctr" fontAlgn="ctr"/>
                      <a:r>
                        <a:rPr lang="en-US" sz="1000" u="none" strike="noStrike">
                          <a:effectLst/>
                          <a:latin typeface="Times New Roman" panose="02020603050405020304" pitchFamily="18" charset="0"/>
                          <a:cs typeface="Times New Roman" panose="02020603050405020304" pitchFamily="18" charset="0"/>
                        </a:rPr>
                        <a:t>d=50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rowSpan="5">
                  <a:txBody>
                    <a:bodyPr/>
                    <a:lstStyle/>
                    <a:p>
                      <a:pPr algn="ctr" fontAlgn="ctr"/>
                      <a:r>
                        <a:rPr lang="en-US" sz="1000" u="none" strike="noStrike">
                          <a:effectLst/>
                          <a:latin typeface="Times New Roman" panose="02020603050405020304" pitchFamily="18" charset="0"/>
                          <a:cs typeface="Times New Roman" panose="02020603050405020304" pitchFamily="18" charset="0"/>
                        </a:rPr>
                        <a:t>DBAS</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Best</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5.66E-03</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1.82E-02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7.78E-01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1.95E-01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2.28E-01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8.64E-02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6.48E-03</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1.93E-02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6.17E-01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4.35E-01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2.27E+00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extLst>
                  <a:ext uri="{0D108BD9-81ED-4DB2-BD59-A6C34878D82A}">
                    <a16:rowId xmlns:a16="http://schemas.microsoft.com/office/drawing/2014/main" val="2391705385"/>
                  </a:ext>
                </a:extLst>
              </a:tr>
              <a:tr h="157676">
                <a:tc vMerge="1">
                  <a:txBody>
                    <a:bodyPr/>
                    <a:lstStyle/>
                    <a:p>
                      <a:endParaRPr lang="zh-CN" altLang="en-US"/>
                    </a:p>
                  </a:txBody>
                  <a:tcPr/>
                </a:tc>
                <a:tc vMerge="1">
                  <a:txBody>
                    <a:bodyPr/>
                    <a:lstStyle/>
                    <a:p>
                      <a:endParaRPr lang="zh-CN" altLang="en-US"/>
                    </a:p>
                  </a:txBody>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Median</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8.45E-03</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3.95E-02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1.40E+00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3.01E-01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2.05E+00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1.16E-01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1.10E-02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9.78E-02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9.19E-01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1.09E+00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5.14E+00</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extLst>
                  <a:ext uri="{0D108BD9-81ED-4DB2-BD59-A6C34878D82A}">
                    <a16:rowId xmlns:a16="http://schemas.microsoft.com/office/drawing/2014/main" val="885424449"/>
                  </a:ext>
                </a:extLst>
              </a:tr>
              <a:tr h="157676">
                <a:tc vMerge="1">
                  <a:txBody>
                    <a:bodyPr/>
                    <a:lstStyle/>
                    <a:p>
                      <a:endParaRPr lang="zh-CN" altLang="en-US"/>
                    </a:p>
                  </a:txBody>
                  <a:tcPr/>
                </a:tc>
                <a:tc vMerge="1">
                  <a:txBody>
                    <a:bodyPr/>
                    <a:lstStyle/>
                    <a:p>
                      <a:endParaRPr lang="zh-CN" altLang="en-US"/>
                    </a:p>
                  </a:txBody>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Worst</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2.68E-02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2.66E-01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2.27E+00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4.66E-01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5.16E+00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1.70E-01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2.33E-02</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3.08E-01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2.62E+00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3.84E+00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9.31E+00</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extLst>
                  <a:ext uri="{0D108BD9-81ED-4DB2-BD59-A6C34878D82A}">
                    <a16:rowId xmlns:a16="http://schemas.microsoft.com/office/drawing/2014/main" val="3762263921"/>
                  </a:ext>
                </a:extLst>
              </a:tr>
              <a:tr h="157676">
                <a:tc vMerge="1">
                  <a:txBody>
                    <a:bodyPr/>
                    <a:lstStyle/>
                    <a:p>
                      <a:endParaRPr lang="zh-CN" altLang="en-US"/>
                    </a:p>
                  </a:txBody>
                  <a:tcPr/>
                </a:tc>
                <a:tc vMerge="1">
                  <a:txBody>
                    <a:bodyPr/>
                    <a:lstStyle/>
                    <a:p>
                      <a:endParaRPr lang="zh-CN" altLang="en-US"/>
                    </a:p>
                  </a:txBody>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Mean</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9.85E-03</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8.96E-02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1.45E+00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3.07E-01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2.10E+00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1.22E-01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1.22E-02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1.45E-01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9.83E-01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1.45E+00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5.28E+00</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extLst>
                  <a:ext uri="{0D108BD9-81ED-4DB2-BD59-A6C34878D82A}">
                    <a16:rowId xmlns:a16="http://schemas.microsoft.com/office/drawing/2014/main" val="3798786959"/>
                  </a:ext>
                </a:extLst>
              </a:tr>
              <a:tr h="157676">
                <a:tc vMerge="1">
                  <a:txBody>
                    <a:bodyPr/>
                    <a:lstStyle/>
                    <a:p>
                      <a:endParaRPr lang="zh-CN" altLang="en-US"/>
                    </a:p>
                  </a:txBody>
                  <a:tcPr/>
                </a:tc>
                <a:tc vMerge="1">
                  <a:txBody>
                    <a:bodyPr/>
                    <a:lstStyle/>
                    <a:p>
                      <a:endParaRPr lang="zh-CN" altLang="en-US"/>
                    </a:p>
                  </a:txBody>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StDev</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4.71E-03</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7.90E-02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3.61E-01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7.12E-02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1.08E+00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2.05E-02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4.79E-03</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1.20E-01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3.91E-01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9.23E-01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1.41E+00</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extLst>
                  <a:ext uri="{0D108BD9-81ED-4DB2-BD59-A6C34878D82A}">
                    <a16:rowId xmlns:a16="http://schemas.microsoft.com/office/drawing/2014/main" val="3755648220"/>
                  </a:ext>
                </a:extLst>
              </a:tr>
              <a:tr h="157676">
                <a:tc vMerge="1">
                  <a:txBody>
                    <a:bodyPr/>
                    <a:lstStyle/>
                    <a:p>
                      <a:endParaRPr lang="zh-CN" altLang="en-US"/>
                    </a:p>
                  </a:txBody>
                  <a:tcPr/>
                </a:tc>
                <a:tc rowSpan="5">
                  <a:txBody>
                    <a:bodyPr/>
                    <a:lstStyle/>
                    <a:p>
                      <a:pPr algn="ctr" fontAlgn="ctr"/>
                      <a:r>
                        <a:rPr lang="en-US" sz="1000" u="none" strike="noStrike">
                          <a:effectLst/>
                          <a:latin typeface="Times New Roman" panose="02020603050405020304" pitchFamily="18" charset="0"/>
                          <a:cs typeface="Times New Roman" panose="02020603050405020304" pitchFamily="18" charset="0"/>
                        </a:rPr>
                        <a:t>BBMPGA</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Best</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8.22E-06</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2.35E-05</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2.05E-01</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2.98E-02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2.31E-02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9.76E-03</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3.70E-06</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9.00E-06</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4.34E-02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1.92E-02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1.13E-02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extLst>
                  <a:ext uri="{0D108BD9-81ED-4DB2-BD59-A6C34878D82A}">
                    <a16:rowId xmlns:a16="http://schemas.microsoft.com/office/drawing/2014/main" val="680993458"/>
                  </a:ext>
                </a:extLst>
              </a:tr>
              <a:tr h="157676">
                <a:tc vMerge="1">
                  <a:txBody>
                    <a:bodyPr/>
                    <a:lstStyle/>
                    <a:p>
                      <a:endParaRPr lang="zh-CN" altLang="en-US"/>
                    </a:p>
                  </a:txBody>
                  <a:tcPr/>
                </a:tc>
                <a:tc vMerge="1">
                  <a:txBody>
                    <a:bodyPr/>
                    <a:lstStyle/>
                    <a:p>
                      <a:endParaRPr lang="zh-CN" altLang="en-US"/>
                    </a:p>
                  </a:txBody>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Medium</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1.43E-05</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3.38E-05</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5.39E-01</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3.75E-02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2.79E-02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1.08E-02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8.56E-06</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1.89E-05</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5.45E-02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2.24E-02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1.21E-02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extLst>
                  <a:ext uri="{0D108BD9-81ED-4DB2-BD59-A6C34878D82A}">
                    <a16:rowId xmlns:a16="http://schemas.microsoft.com/office/drawing/2014/main" val="3597346357"/>
                  </a:ext>
                </a:extLst>
              </a:tr>
              <a:tr h="157676">
                <a:tc vMerge="1">
                  <a:txBody>
                    <a:bodyPr/>
                    <a:lstStyle/>
                    <a:p>
                      <a:endParaRPr lang="zh-CN" altLang="en-US"/>
                    </a:p>
                  </a:txBody>
                  <a:tcPr/>
                </a:tc>
                <a:tc vMerge="1">
                  <a:txBody>
                    <a:bodyPr/>
                    <a:lstStyle/>
                    <a:p>
                      <a:endParaRPr lang="zh-CN" altLang="en-US"/>
                    </a:p>
                  </a:txBody>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Worst</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2.55E-05</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3.23E-03</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7.69E-01</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9.05E-02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3.23E-02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1.22E-02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1.38E-05</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1.14E-04</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8.59E-02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2.59E-02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1.39E-02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extLst>
                  <a:ext uri="{0D108BD9-81ED-4DB2-BD59-A6C34878D82A}">
                    <a16:rowId xmlns:a16="http://schemas.microsoft.com/office/drawing/2014/main" val="2318448098"/>
                  </a:ext>
                </a:extLst>
              </a:tr>
              <a:tr h="157676">
                <a:tc vMerge="1">
                  <a:txBody>
                    <a:bodyPr/>
                    <a:lstStyle/>
                    <a:p>
                      <a:endParaRPr lang="zh-CN" altLang="en-US"/>
                    </a:p>
                  </a:txBody>
                  <a:tcPr/>
                </a:tc>
                <a:tc vMerge="1">
                  <a:txBody>
                    <a:bodyPr/>
                    <a:lstStyle/>
                    <a:p>
                      <a:endParaRPr lang="zh-CN" altLang="en-US"/>
                    </a:p>
                  </a:txBody>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Mean</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1.49E-05</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1.47E-04</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5.06E-01</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4.07E-02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2.76E-02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1.09E-02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8.22E-06</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2.66E-05</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5.76E-02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2.23E-02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1.21E-02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extLst>
                  <a:ext uri="{0D108BD9-81ED-4DB2-BD59-A6C34878D82A}">
                    <a16:rowId xmlns:a16="http://schemas.microsoft.com/office/drawing/2014/main" val="4233897487"/>
                  </a:ext>
                </a:extLst>
              </a:tr>
              <a:tr h="157676">
                <a:tc vMerge="1">
                  <a:txBody>
                    <a:bodyPr/>
                    <a:lstStyle/>
                    <a:p>
                      <a:endParaRPr lang="zh-CN" altLang="en-US"/>
                    </a:p>
                  </a:txBody>
                  <a:tcPr/>
                </a:tc>
                <a:tc vMerge="1">
                  <a:txBody>
                    <a:bodyPr/>
                    <a:lstStyle/>
                    <a:p>
                      <a:endParaRPr lang="zh-CN" altLang="en-US"/>
                    </a:p>
                  </a:txBody>
                  <a:tcPr/>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DevStd</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3.70E-06</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5.82E-04</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1.87E-01</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1.14E-02</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2.27E-03</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6.63E-04</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2.06E-06</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2.59E-05</a:t>
                      </a:r>
                      <a:endParaRPr lang="en-US" sz="1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1.04E-02</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1.61E-03</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tc>
                  <a:txBody>
                    <a:bodyPr/>
                    <a:lstStyle/>
                    <a:p>
                      <a:pPr algn="ctr" fontAlgn="ctr"/>
                      <a:r>
                        <a:rPr lang="en-US" sz="1000" b="1" u="none" strike="noStrike" dirty="0">
                          <a:effectLst/>
                          <a:latin typeface="Times New Roman" panose="02020603050405020304" pitchFamily="18" charset="0"/>
                          <a:cs typeface="Times New Roman" panose="02020603050405020304" pitchFamily="18" charset="0"/>
                        </a:rPr>
                        <a:t>5.48E-04</a:t>
                      </a:r>
                      <a:endParaRPr 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522" marR="5522" marT="5522" marB="0" anchor="ctr">
                    <a:solidFill>
                      <a:schemeClr val="accent4">
                        <a:lumMod val="20000"/>
                        <a:lumOff val="80000"/>
                      </a:schemeClr>
                    </a:solidFill>
                  </a:tcPr>
                </a:tc>
                <a:extLst>
                  <a:ext uri="{0D108BD9-81ED-4DB2-BD59-A6C34878D82A}">
                    <a16:rowId xmlns:a16="http://schemas.microsoft.com/office/drawing/2014/main" val="836330725"/>
                  </a:ext>
                </a:extLst>
              </a:tr>
            </a:tbl>
          </a:graphicData>
        </a:graphic>
      </p:graphicFrame>
    </p:spTree>
    <p:custDataLst>
      <p:tags r:id="rId1"/>
    </p:custDataLst>
    <p:extLst>
      <p:ext uri="{BB962C8B-B14F-4D97-AF65-F5344CB8AC3E}">
        <p14:creationId xmlns:p14="http://schemas.microsoft.com/office/powerpoint/2010/main" val="396663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0"/>
            <a:ext cx="12192001" cy="1944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81975" y="359759"/>
            <a:ext cx="3445073" cy="1015663"/>
          </a:xfrm>
          <a:prstGeom prst="rect">
            <a:avLst/>
          </a:prstGeom>
          <a:noFill/>
        </p:spPr>
        <p:txBody>
          <a:bodyPr wrap="square" rtlCol="0">
            <a:spAutoFit/>
          </a:bodyPr>
          <a:lstStyle/>
          <a:p>
            <a:pPr algn="r"/>
            <a:r>
              <a:rPr lang="en-US" altLang="zh-CN" sz="6000" b="1" dirty="0">
                <a:solidFill>
                  <a:schemeClr val="bg1"/>
                </a:solidFill>
                <a:latin typeface="Times New Roman" panose="02020603050405020304" pitchFamily="18" charset="0"/>
                <a:ea typeface="宋体" pitchFamily="2" charset="-122"/>
                <a:cs typeface="Times New Roman" panose="02020603050405020304" pitchFamily="18" charset="0"/>
              </a:rPr>
              <a:t>Outline</a:t>
            </a:r>
            <a:endParaRPr lang="zh-CN" altLang="en-US" sz="6000" b="1" dirty="0">
              <a:solidFill>
                <a:schemeClr val="bg1"/>
              </a:solidFill>
              <a:latin typeface="Times New Roman" panose="02020603050405020304" pitchFamily="18" charset="0"/>
              <a:ea typeface="宋体" pitchFamily="2" charset="-122"/>
              <a:cs typeface="Times New Roman" panose="02020603050405020304" pitchFamily="18" charset="0"/>
            </a:endParaRPr>
          </a:p>
        </p:txBody>
      </p:sp>
      <p:sp>
        <p:nvSpPr>
          <p:cNvPr id="11" name="内容占位符 2"/>
          <p:cNvSpPr txBox="1">
            <a:spLocks noChangeArrowheads="1"/>
          </p:cNvSpPr>
          <p:nvPr/>
        </p:nvSpPr>
        <p:spPr>
          <a:xfrm>
            <a:off x="838199" y="2520106"/>
            <a:ext cx="10515600" cy="3463827"/>
          </a:xfrm>
          <a:prstGeom prst="rect">
            <a:avLst/>
          </a:prstGeom>
        </p:spPr>
        <p:txBody>
          <a:bodyPr/>
          <a:lstStyle>
            <a:lvl1pPr marL="228584" indent="-228584" algn="l" defTabSz="914332"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buClr>
                <a:schemeClr val="accent5">
                  <a:lumMod val="75000"/>
                </a:schemeClr>
              </a:buClr>
              <a:buFont typeface="Wingdings" panose="05000000000000000000" pitchFamily="2" charset="2"/>
              <a:buChar char="u"/>
            </a:pPr>
            <a:r>
              <a:rPr lang="en-US" altLang="zh-CN" sz="3200" b="1" dirty="0">
                <a:latin typeface="Times New Roman" pitchFamily="18" charset="0"/>
              </a:rPr>
              <a:t>Introduction</a:t>
            </a:r>
          </a:p>
          <a:p>
            <a:pPr>
              <a:buClr>
                <a:schemeClr val="accent5">
                  <a:lumMod val="75000"/>
                </a:schemeClr>
              </a:buClr>
              <a:buFont typeface="Wingdings" panose="05000000000000000000" pitchFamily="2" charset="2"/>
              <a:buChar char="u"/>
            </a:pPr>
            <a:endParaRPr lang="en-US" altLang="zh-CN" dirty="0">
              <a:latin typeface="Times New Roman" pitchFamily="18" charset="0"/>
            </a:endParaRPr>
          </a:p>
          <a:p>
            <a:pPr>
              <a:buClr>
                <a:schemeClr val="accent5">
                  <a:lumMod val="75000"/>
                </a:schemeClr>
              </a:buClr>
              <a:buFont typeface="Wingdings" panose="05000000000000000000" pitchFamily="2" charset="2"/>
              <a:buChar char="u"/>
            </a:pPr>
            <a:r>
              <a:rPr lang="en-US" altLang="zh-CN" dirty="0">
                <a:latin typeface="Times New Roman" pitchFamily="18" charset="0"/>
              </a:rPr>
              <a:t>Benchmarks</a:t>
            </a:r>
          </a:p>
          <a:p>
            <a:pPr>
              <a:buClr>
                <a:schemeClr val="accent5">
                  <a:lumMod val="75000"/>
                </a:schemeClr>
              </a:buClr>
              <a:buFont typeface="Wingdings" panose="05000000000000000000" pitchFamily="2" charset="2"/>
              <a:buChar char="u"/>
            </a:pPr>
            <a:endParaRPr lang="en-US" altLang="zh-CN" dirty="0">
              <a:latin typeface="Times New Roman" pitchFamily="18" charset="0"/>
            </a:endParaRPr>
          </a:p>
          <a:p>
            <a:pPr>
              <a:buClr>
                <a:schemeClr val="accent5">
                  <a:lumMod val="75000"/>
                </a:schemeClr>
              </a:buClr>
              <a:buFont typeface="Wingdings" panose="05000000000000000000" pitchFamily="2" charset="2"/>
              <a:buChar char="u"/>
            </a:pPr>
            <a:r>
              <a:rPr lang="en-US" altLang="zh-CN" dirty="0">
                <a:latin typeface="Times New Roman" pitchFamily="18" charset="0"/>
              </a:rPr>
              <a:t>Experiment Settings</a:t>
            </a:r>
          </a:p>
          <a:p>
            <a:pPr>
              <a:buClr>
                <a:schemeClr val="accent5">
                  <a:lumMod val="75000"/>
                </a:schemeClr>
              </a:buClr>
              <a:buFont typeface="Wingdings" panose="05000000000000000000" pitchFamily="2" charset="2"/>
              <a:buChar char="u"/>
            </a:pPr>
            <a:endParaRPr lang="en-US" altLang="zh-CN" dirty="0">
              <a:latin typeface="Times New Roman" pitchFamily="18" charset="0"/>
            </a:endParaRPr>
          </a:p>
          <a:p>
            <a:pPr>
              <a:buClr>
                <a:schemeClr val="accent5">
                  <a:lumMod val="75000"/>
                </a:schemeClr>
              </a:buClr>
              <a:buFont typeface="Wingdings" panose="05000000000000000000" pitchFamily="2" charset="2"/>
              <a:buChar char="u"/>
            </a:pPr>
            <a:r>
              <a:rPr lang="en-US" altLang="zh-CN" dirty="0">
                <a:latin typeface="Times New Roman" pitchFamily="18" charset="0"/>
              </a:rPr>
              <a:t>Results</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92171" y="207358"/>
            <a:ext cx="9909178"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Results</a:t>
            </a:r>
            <a:endParaRPr lang="zh-CN" altLang="en-US" sz="3200" b="1"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latin typeface="宋体" pitchFamily="2" charset="-122"/>
                <a:ea typeface="宋体" pitchFamily="2" charset="-122"/>
              </a:rPr>
              <a:pPr/>
              <a:t>20</a:t>
            </a:fld>
            <a:endParaRPr lang="zh-CN" altLang="en-US" dirty="0">
              <a:latin typeface="宋体" pitchFamily="2" charset="-122"/>
              <a:ea typeface="宋体" pitchFamily="2" charset="-122"/>
            </a:endParaRPr>
          </a:p>
        </p:txBody>
      </p:sp>
      <p:sp>
        <p:nvSpPr>
          <p:cNvPr id="27" name="圆角矩形 26"/>
          <p:cNvSpPr/>
          <p:nvPr/>
        </p:nvSpPr>
        <p:spPr>
          <a:xfrm>
            <a:off x="368303" y="952505"/>
            <a:ext cx="11239500" cy="4571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6DF96B80-45D2-402A-A6D1-064E6BF0604A}"/>
              </a:ext>
            </a:extLst>
          </p:cNvPr>
          <p:cNvSpPr/>
          <p:nvPr/>
        </p:nvSpPr>
        <p:spPr>
          <a:xfrm>
            <a:off x="809169" y="1158596"/>
            <a:ext cx="10573661" cy="979564"/>
          </a:xfrm>
          <a:prstGeom prst="rect">
            <a:avLst/>
          </a:prstGeom>
        </p:spPr>
        <p:txBody>
          <a:bodyPr wrap="square">
            <a:spAutoFit/>
          </a:bodyPr>
          <a:lstStyle/>
          <a:p>
            <a:pPr marL="0" lvl="1" algn="just">
              <a:lnSpc>
                <a:spcPct val="125000"/>
              </a:lnSpc>
              <a:spcAft>
                <a:spcPts val="1200"/>
              </a:spcAft>
              <a:buClr>
                <a:schemeClr val="accent5">
                  <a:lumMod val="75000"/>
                </a:schemeClr>
              </a:buClr>
            </a:pPr>
            <a:endParaRPr lang="en-US" altLang="zh-CN" sz="2000" dirty="0">
              <a:latin typeface="Times New Roman" panose="02020603050405020304" pitchFamily="18" charset="0"/>
              <a:cs typeface="Times New Roman" panose="02020603050405020304" pitchFamily="18" charset="0"/>
            </a:endParaRPr>
          </a:p>
          <a:p>
            <a:pPr marL="342900" lvl="1" indent="-342900" algn="just">
              <a:lnSpc>
                <a:spcPct val="125000"/>
              </a:lnSpc>
              <a:spcAft>
                <a:spcPts val="1200"/>
              </a:spcAft>
              <a:buClr>
                <a:schemeClr val="accent5">
                  <a:lumMod val="75000"/>
                </a:schemeClr>
              </a:buClr>
              <a:buFont typeface="Wingdings" panose="05000000000000000000" pitchFamily="2" charset="2"/>
              <a:buChar char="p"/>
            </a:pPr>
            <a:endParaRPr lang="en-US" altLang="zh-CN"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68EFB9F-66EB-3A1E-3BB0-2511A900DC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28845" y="180146"/>
            <a:ext cx="767077" cy="5704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格 1">
            <a:extLst>
              <a:ext uri="{FF2B5EF4-FFF2-40B4-BE49-F238E27FC236}">
                <a16:creationId xmlns:a16="http://schemas.microsoft.com/office/drawing/2014/main" id="{5830FC5D-10C9-4D68-8C1C-A55F29DD71F4}"/>
              </a:ext>
            </a:extLst>
          </p:cNvPr>
          <p:cNvGraphicFramePr>
            <a:graphicFrameLocks noGrp="1"/>
          </p:cNvGraphicFramePr>
          <p:nvPr>
            <p:extLst>
              <p:ext uri="{D42A27DB-BD31-4B8C-83A1-F6EECF244321}">
                <p14:modId xmlns:p14="http://schemas.microsoft.com/office/powerpoint/2010/main" val="1425971233"/>
              </p:ext>
            </p:extLst>
          </p:nvPr>
        </p:nvGraphicFramePr>
        <p:xfrm>
          <a:off x="1477961" y="1347254"/>
          <a:ext cx="8737598" cy="2721829"/>
        </p:xfrm>
        <a:graphic>
          <a:graphicData uri="http://schemas.openxmlformats.org/drawingml/2006/table">
            <a:tbl>
              <a:tblPr>
                <a:tableStyleId>{5C22544A-7EE6-4342-B048-85BDC9FD1C3A}</a:tableStyleId>
              </a:tblPr>
              <a:tblGrid>
                <a:gridCol w="694379">
                  <a:extLst>
                    <a:ext uri="{9D8B030D-6E8A-4147-A177-3AD203B41FA5}">
                      <a16:colId xmlns:a16="http://schemas.microsoft.com/office/drawing/2014/main" val="543003307"/>
                    </a:ext>
                  </a:extLst>
                </a:gridCol>
                <a:gridCol w="694379">
                  <a:extLst>
                    <a:ext uri="{9D8B030D-6E8A-4147-A177-3AD203B41FA5}">
                      <a16:colId xmlns:a16="http://schemas.microsoft.com/office/drawing/2014/main" val="3487490273"/>
                    </a:ext>
                  </a:extLst>
                </a:gridCol>
                <a:gridCol w="694379">
                  <a:extLst>
                    <a:ext uri="{9D8B030D-6E8A-4147-A177-3AD203B41FA5}">
                      <a16:colId xmlns:a16="http://schemas.microsoft.com/office/drawing/2014/main" val="2187757418"/>
                    </a:ext>
                  </a:extLst>
                </a:gridCol>
                <a:gridCol w="983703">
                  <a:extLst>
                    <a:ext uri="{9D8B030D-6E8A-4147-A177-3AD203B41FA5}">
                      <a16:colId xmlns:a16="http://schemas.microsoft.com/office/drawing/2014/main" val="3225820114"/>
                    </a:ext>
                  </a:extLst>
                </a:gridCol>
                <a:gridCol w="1056034">
                  <a:extLst>
                    <a:ext uri="{9D8B030D-6E8A-4147-A177-3AD203B41FA5}">
                      <a16:colId xmlns:a16="http://schemas.microsoft.com/office/drawing/2014/main" val="1418959182"/>
                    </a:ext>
                  </a:extLst>
                </a:gridCol>
                <a:gridCol w="1056034">
                  <a:extLst>
                    <a:ext uri="{9D8B030D-6E8A-4147-A177-3AD203B41FA5}">
                      <a16:colId xmlns:a16="http://schemas.microsoft.com/office/drawing/2014/main" val="3361961386"/>
                    </a:ext>
                  </a:extLst>
                </a:gridCol>
                <a:gridCol w="1056034">
                  <a:extLst>
                    <a:ext uri="{9D8B030D-6E8A-4147-A177-3AD203B41FA5}">
                      <a16:colId xmlns:a16="http://schemas.microsoft.com/office/drawing/2014/main" val="3181374547"/>
                    </a:ext>
                  </a:extLst>
                </a:gridCol>
                <a:gridCol w="1056034">
                  <a:extLst>
                    <a:ext uri="{9D8B030D-6E8A-4147-A177-3AD203B41FA5}">
                      <a16:colId xmlns:a16="http://schemas.microsoft.com/office/drawing/2014/main" val="867327538"/>
                    </a:ext>
                  </a:extLst>
                </a:gridCol>
                <a:gridCol w="1446622">
                  <a:extLst>
                    <a:ext uri="{9D8B030D-6E8A-4147-A177-3AD203B41FA5}">
                      <a16:colId xmlns:a16="http://schemas.microsoft.com/office/drawing/2014/main" val="1257374541"/>
                    </a:ext>
                  </a:extLst>
                </a:gridCol>
              </a:tblGrid>
              <a:tr h="270105">
                <a:tc>
                  <a:txBody>
                    <a:bodyPr/>
                    <a:lstStyle/>
                    <a:p>
                      <a:pPr marL="0" algn="ctr" defTabSz="914332" rtl="0" eaLnBrk="1" fontAlgn="ctr" latinLnBrk="0" hangingPunct="1"/>
                      <a:r>
                        <a:rPr lang="zh-CN" altLang="en-US" sz="10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marL="7620" marR="7620" marT="7620" marB="0" anchor="ctr"/>
                </a:tc>
                <a:tc>
                  <a:txBody>
                    <a:bodyPr/>
                    <a:lstStyle/>
                    <a:p>
                      <a:pPr marL="0" algn="ctr" defTabSz="914332" rtl="0" eaLnBrk="1" fontAlgn="ctr" latinLnBrk="0" hangingPunct="1"/>
                      <a:r>
                        <a:rPr lang="zh-CN" altLang="en-US" sz="10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marL="7620" marR="7620" marT="7620" marB="0" anchor="ctr"/>
                </a:tc>
                <a:tc>
                  <a:txBody>
                    <a:bodyPr/>
                    <a:lstStyle/>
                    <a:p>
                      <a:pPr marL="0" algn="ctr" defTabSz="914332" rtl="0" eaLnBrk="1" fontAlgn="ctr" latinLnBrk="0" hangingPunct="1"/>
                      <a:r>
                        <a:rPr lang="zh-CN" altLang="en-US" sz="10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marL="7620" marR="7620" marT="7620" marB="0" anchor="ctr"/>
                </a:tc>
                <a:tc>
                  <a:txBody>
                    <a:bodyPr/>
                    <a:lstStyle/>
                    <a:p>
                      <a:pPr marL="0" algn="ctr" defTabSz="914332" rtl="0" eaLnBrk="1" fontAlgn="ctr" latinLnBrk="0" hangingPunct="1"/>
                      <a:r>
                        <a:rPr lang="en-US" sz="1000" u="none" strike="noStrike" kern="1200" dirty="0">
                          <a:solidFill>
                            <a:schemeClr val="dk1"/>
                          </a:solidFill>
                          <a:effectLst/>
                          <a:latin typeface="Times New Roman" panose="02020603050405020304" pitchFamily="18" charset="0"/>
                          <a:ea typeface="+mn-ea"/>
                          <a:cs typeface="Times New Roman" panose="02020603050405020304" pitchFamily="18" charset="0"/>
                        </a:rPr>
                        <a:t>C1</a:t>
                      </a:r>
                    </a:p>
                  </a:txBody>
                  <a:tcPr marL="7620" marR="7620" marT="7620" marB="0" anchor="ctr"/>
                </a:tc>
                <a:tc>
                  <a:txBody>
                    <a:bodyPr/>
                    <a:lstStyle/>
                    <a:p>
                      <a:pPr marL="0" algn="ctr" defTabSz="914332" rtl="0" eaLnBrk="1" fontAlgn="ctr" latinLnBrk="0" hangingPunct="1"/>
                      <a:r>
                        <a:rPr lang="en-US" sz="1000" u="none" strike="noStrike" kern="1200" dirty="0">
                          <a:solidFill>
                            <a:schemeClr val="dk1"/>
                          </a:solidFill>
                          <a:effectLst/>
                          <a:latin typeface="Times New Roman" panose="02020603050405020304" pitchFamily="18" charset="0"/>
                          <a:ea typeface="+mn-ea"/>
                          <a:cs typeface="Times New Roman" panose="02020603050405020304" pitchFamily="18" charset="0"/>
                        </a:rPr>
                        <a:t>C2</a:t>
                      </a:r>
                    </a:p>
                  </a:txBody>
                  <a:tcPr marL="7620" marR="7620" marT="7620" marB="0" anchor="ctr"/>
                </a:tc>
                <a:tc>
                  <a:txBody>
                    <a:bodyPr/>
                    <a:lstStyle/>
                    <a:p>
                      <a:pPr marL="0" algn="ctr" defTabSz="914332" rtl="0" eaLnBrk="1" fontAlgn="ctr" latinLnBrk="0" hangingPunct="1"/>
                      <a:r>
                        <a:rPr lang="en-US" sz="1000" u="none" strike="noStrike" kern="1200">
                          <a:solidFill>
                            <a:schemeClr val="dk1"/>
                          </a:solidFill>
                          <a:effectLst/>
                          <a:latin typeface="Times New Roman" panose="02020603050405020304" pitchFamily="18" charset="0"/>
                          <a:ea typeface="+mn-ea"/>
                          <a:cs typeface="Times New Roman" panose="02020603050405020304" pitchFamily="18" charset="0"/>
                        </a:rPr>
                        <a:t>C3</a:t>
                      </a:r>
                    </a:p>
                  </a:txBody>
                  <a:tcPr marL="7620" marR="7620" marT="7620" marB="0" anchor="ctr"/>
                </a:tc>
                <a:tc>
                  <a:txBody>
                    <a:bodyPr/>
                    <a:lstStyle/>
                    <a:p>
                      <a:pPr marL="0" algn="ctr" defTabSz="914332" rtl="0" eaLnBrk="1" fontAlgn="ctr" latinLnBrk="0" hangingPunct="1"/>
                      <a:r>
                        <a:rPr lang="en-US" sz="1000" u="none" strike="noStrike" kern="1200">
                          <a:solidFill>
                            <a:schemeClr val="dk1"/>
                          </a:solidFill>
                          <a:effectLst/>
                          <a:latin typeface="Times New Roman" panose="02020603050405020304" pitchFamily="18" charset="0"/>
                          <a:ea typeface="+mn-ea"/>
                          <a:cs typeface="Times New Roman" panose="02020603050405020304" pitchFamily="18" charset="0"/>
                        </a:rPr>
                        <a:t>C4</a:t>
                      </a:r>
                    </a:p>
                  </a:txBody>
                  <a:tcPr marL="7620" marR="7620" marT="7620" marB="0" anchor="ctr"/>
                </a:tc>
                <a:tc>
                  <a:txBody>
                    <a:bodyPr/>
                    <a:lstStyle/>
                    <a:p>
                      <a:pPr marL="0" algn="ctr" defTabSz="914332" rtl="0" eaLnBrk="1" fontAlgn="ctr" latinLnBrk="0" hangingPunct="1"/>
                      <a:r>
                        <a:rPr lang="en-US" sz="1000" u="none" strike="noStrike" kern="1200">
                          <a:solidFill>
                            <a:schemeClr val="dk1"/>
                          </a:solidFill>
                          <a:effectLst/>
                          <a:latin typeface="Times New Roman" panose="02020603050405020304" pitchFamily="18" charset="0"/>
                          <a:ea typeface="+mn-ea"/>
                          <a:cs typeface="Times New Roman" panose="02020603050405020304" pitchFamily="18" charset="0"/>
                        </a:rPr>
                        <a:t>C5</a:t>
                      </a:r>
                    </a:p>
                  </a:txBody>
                  <a:tcPr marL="7620" marR="7620" marT="7620" marB="0" anchor="ctr"/>
                </a:tc>
                <a:tc>
                  <a:txBody>
                    <a:bodyPr/>
                    <a:lstStyle/>
                    <a:p>
                      <a:pPr marL="0" algn="ctr" defTabSz="914332" rtl="0" eaLnBrk="1" fontAlgn="ctr" latinLnBrk="0" hangingPunct="1"/>
                      <a:r>
                        <a:rPr lang="en-US" sz="1000" u="none" strike="noStrike" kern="1200">
                          <a:solidFill>
                            <a:schemeClr val="dk1"/>
                          </a:solidFill>
                          <a:effectLst/>
                          <a:latin typeface="Times New Roman" panose="02020603050405020304" pitchFamily="18" charset="0"/>
                          <a:ea typeface="+mn-ea"/>
                          <a:cs typeface="Times New Roman" panose="02020603050405020304" pitchFamily="18" charset="0"/>
                        </a:rPr>
                        <a:t>C6</a:t>
                      </a:r>
                    </a:p>
                  </a:txBody>
                  <a:tcPr marL="7620" marR="7620" marT="7620" marB="0" anchor="ctr"/>
                </a:tc>
                <a:extLst>
                  <a:ext uri="{0D108BD9-81ED-4DB2-BD59-A6C34878D82A}">
                    <a16:rowId xmlns:a16="http://schemas.microsoft.com/office/drawing/2014/main" val="2536302421"/>
                  </a:ext>
                </a:extLst>
              </a:tr>
              <a:tr h="238939">
                <a:tc rowSpan="10">
                  <a:txBody>
                    <a:bodyPr/>
                    <a:lstStyle/>
                    <a:p>
                      <a:pPr marL="0" algn="ctr" defTabSz="914332" rtl="0" eaLnBrk="1" fontAlgn="ctr" latinLnBrk="0" hangingPunct="1"/>
                      <a:r>
                        <a:rPr lang="en-US" sz="1000" u="none" strike="noStrike" kern="1200" dirty="0">
                          <a:solidFill>
                            <a:schemeClr val="dk1"/>
                          </a:solidFill>
                          <a:effectLst/>
                          <a:latin typeface="Times New Roman" panose="02020603050405020304" pitchFamily="18" charset="0"/>
                          <a:ea typeface="+mn-ea"/>
                          <a:cs typeface="Times New Roman" panose="02020603050405020304" pitchFamily="18" charset="0"/>
                        </a:rPr>
                        <a:t>d=88</a:t>
                      </a:r>
                    </a:p>
                  </a:txBody>
                  <a:tcPr marL="7620" marR="7620" marT="7620" marB="0" anchor="ctr"/>
                </a:tc>
                <a:tc rowSpan="5">
                  <a:txBody>
                    <a:bodyPr/>
                    <a:lstStyle/>
                    <a:p>
                      <a:pPr marL="0" algn="ctr" defTabSz="914332" rtl="0" eaLnBrk="1" fontAlgn="ctr" latinLnBrk="0" hangingPunct="1"/>
                      <a:r>
                        <a:rPr lang="en-US" sz="1000" u="none" strike="noStrike" kern="1200" dirty="0">
                          <a:solidFill>
                            <a:schemeClr val="dk1"/>
                          </a:solidFill>
                          <a:effectLst/>
                          <a:latin typeface="Times New Roman" panose="02020603050405020304" pitchFamily="18" charset="0"/>
                          <a:ea typeface="+mn-ea"/>
                          <a:cs typeface="Times New Roman" panose="02020603050405020304" pitchFamily="18" charset="0"/>
                        </a:rPr>
                        <a:t>DBAS</a:t>
                      </a:r>
                    </a:p>
                  </a:txBody>
                  <a:tcPr marL="7620" marR="7620" marT="7620" marB="0" anchor="ctr"/>
                </a:tc>
                <a:tc>
                  <a:txBody>
                    <a:bodyPr/>
                    <a:lstStyle/>
                    <a:p>
                      <a:pPr marL="0" algn="ctr" defTabSz="914332" rtl="0" eaLnBrk="1" fontAlgn="ctr" latinLnBrk="0" hangingPunct="1"/>
                      <a:r>
                        <a:rPr lang="en-US" sz="1000" u="none" strike="noStrike" kern="1200">
                          <a:solidFill>
                            <a:schemeClr val="dk1"/>
                          </a:solidFill>
                          <a:effectLst/>
                          <a:latin typeface="Times New Roman" panose="02020603050405020304" pitchFamily="18" charset="0"/>
                          <a:ea typeface="+mn-ea"/>
                          <a:cs typeface="Times New Roman" panose="02020603050405020304" pitchFamily="18" charset="0"/>
                        </a:rPr>
                        <a:t>Best</a:t>
                      </a:r>
                    </a:p>
                  </a:txBody>
                  <a:tcPr marL="7620" marR="7620" marT="7620" marB="0" anchor="ct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2.39E-01</a:t>
                      </a:r>
                    </a:p>
                  </a:txBody>
                  <a:tcPr marL="7620" marR="7620" marT="7620" marB="0" anchor="ctr">
                    <a:solidFill>
                      <a:srgbClr val="FFF2CC"/>
                    </a:solidFill>
                  </a:tcP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1.86E-01</a:t>
                      </a:r>
                    </a:p>
                  </a:txBody>
                  <a:tcPr marL="7620" marR="7620" marT="7620" marB="0" anchor="ctr">
                    <a:solidFill>
                      <a:srgbClr val="E7E9F0"/>
                    </a:solidFill>
                  </a:tcP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1.51E-01</a:t>
                      </a:r>
                    </a:p>
                  </a:txBody>
                  <a:tcPr marL="7620" marR="7620" marT="7620" marB="0" anchor="ctr">
                    <a:solidFill>
                      <a:srgbClr val="E7E9F0"/>
                    </a:solidFill>
                  </a:tcP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1.88E-01</a:t>
                      </a:r>
                    </a:p>
                  </a:txBody>
                  <a:tcPr marL="7620" marR="7620" marT="7620" marB="0" anchor="ctr">
                    <a:solidFill>
                      <a:srgbClr val="E7E9F0"/>
                    </a:solidFill>
                  </a:tcP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1.90E-01</a:t>
                      </a:r>
                    </a:p>
                  </a:txBody>
                  <a:tcPr marL="7620" marR="7620" marT="7620" marB="0" anchor="ctr">
                    <a:solidFill>
                      <a:srgbClr val="E7E9F0"/>
                    </a:solidFill>
                  </a:tcP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2.00E-01</a:t>
                      </a:r>
                    </a:p>
                  </a:txBody>
                  <a:tcPr marL="7620" marR="7620" marT="7620" marB="0" anchor="ctr">
                    <a:solidFill>
                      <a:srgbClr val="E7E9F0"/>
                    </a:solidFill>
                  </a:tcPr>
                </a:tc>
                <a:extLst>
                  <a:ext uri="{0D108BD9-81ED-4DB2-BD59-A6C34878D82A}">
                    <a16:rowId xmlns:a16="http://schemas.microsoft.com/office/drawing/2014/main" val="2001376506"/>
                  </a:ext>
                </a:extLst>
              </a:tr>
              <a:tr h="238939">
                <a:tc vMerge="1">
                  <a:txBody>
                    <a:bodyPr/>
                    <a:lstStyle/>
                    <a:p>
                      <a:endParaRPr lang="zh-CN" altLang="en-US"/>
                    </a:p>
                  </a:txBody>
                  <a:tcPr/>
                </a:tc>
                <a:tc vMerge="1">
                  <a:txBody>
                    <a:bodyPr/>
                    <a:lstStyle/>
                    <a:p>
                      <a:endParaRPr lang="zh-CN" altLang="en-US"/>
                    </a:p>
                  </a:txBody>
                  <a:tcPr/>
                </a:tc>
                <a:tc>
                  <a:txBody>
                    <a:bodyPr/>
                    <a:lstStyle/>
                    <a:p>
                      <a:pPr marL="0" algn="ctr" defTabSz="914332" rtl="0" eaLnBrk="1" fontAlgn="ctr" latinLnBrk="0" hangingPunct="1"/>
                      <a:r>
                        <a:rPr lang="en-US" sz="1000" u="none" strike="noStrike" kern="1200">
                          <a:solidFill>
                            <a:schemeClr val="dk1"/>
                          </a:solidFill>
                          <a:effectLst/>
                          <a:latin typeface="Times New Roman" panose="02020603050405020304" pitchFamily="18" charset="0"/>
                          <a:ea typeface="+mn-ea"/>
                          <a:cs typeface="Times New Roman" panose="02020603050405020304" pitchFamily="18" charset="0"/>
                        </a:rPr>
                        <a:t>Median</a:t>
                      </a:r>
                    </a:p>
                  </a:txBody>
                  <a:tcPr marL="7620" marR="7620" marT="7620" marB="0" anchor="ct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1.87E-01</a:t>
                      </a:r>
                    </a:p>
                  </a:txBody>
                  <a:tcPr marL="7620" marR="7620" marT="7620" marB="0" anchor="ctr">
                    <a:solidFill>
                      <a:srgbClr val="E7E9F0"/>
                    </a:solidFill>
                  </a:tcP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1.47E-01</a:t>
                      </a:r>
                    </a:p>
                  </a:txBody>
                  <a:tcPr marL="7620" marR="7620" marT="7620" marB="0" anchor="ctr">
                    <a:solidFill>
                      <a:srgbClr val="E7E9F0"/>
                    </a:solidFill>
                  </a:tcP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1.27E-01</a:t>
                      </a:r>
                    </a:p>
                  </a:txBody>
                  <a:tcPr marL="7620" marR="7620" marT="7620" marB="0" anchor="ctr">
                    <a:solidFill>
                      <a:srgbClr val="E7E9F0"/>
                    </a:solidFill>
                  </a:tcP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1.54E-01</a:t>
                      </a:r>
                    </a:p>
                  </a:txBody>
                  <a:tcPr marL="7620" marR="7620" marT="7620" marB="0" anchor="ctr">
                    <a:solidFill>
                      <a:srgbClr val="E7E9F0"/>
                    </a:solidFill>
                  </a:tcP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1.51E-01</a:t>
                      </a:r>
                    </a:p>
                  </a:txBody>
                  <a:tcPr marL="7620" marR="7620" marT="7620" marB="0" anchor="ctr">
                    <a:solidFill>
                      <a:srgbClr val="E7E9F0"/>
                    </a:solidFill>
                  </a:tcPr>
                </a:tc>
                <a:tc>
                  <a:txBody>
                    <a:bodyPr/>
                    <a:lstStyle/>
                    <a:p>
                      <a:pPr marL="0" algn="ctr" defTabSz="914332" rtl="0" eaLnBrk="1" fontAlgn="ctr" latinLnBrk="0" hangingPunct="1"/>
                      <a:r>
                        <a:rPr lang="en-US" sz="1000" b="0" u="none" strike="noStrike" kern="1200">
                          <a:solidFill>
                            <a:schemeClr val="dk1"/>
                          </a:solidFill>
                          <a:effectLst/>
                          <a:latin typeface="Times New Roman" panose="02020603050405020304" pitchFamily="18" charset="0"/>
                          <a:ea typeface="+mn-ea"/>
                          <a:cs typeface="Times New Roman" panose="02020603050405020304" pitchFamily="18" charset="0"/>
                        </a:rPr>
                        <a:t>1.51E-01</a:t>
                      </a:r>
                    </a:p>
                  </a:txBody>
                  <a:tcPr marL="7620" marR="7620" marT="7620" marB="0" anchor="ctr">
                    <a:solidFill>
                      <a:srgbClr val="E7E9F0"/>
                    </a:solidFill>
                  </a:tcPr>
                </a:tc>
                <a:extLst>
                  <a:ext uri="{0D108BD9-81ED-4DB2-BD59-A6C34878D82A}">
                    <a16:rowId xmlns:a16="http://schemas.microsoft.com/office/drawing/2014/main" val="3953425313"/>
                  </a:ext>
                </a:extLst>
              </a:tr>
              <a:tr h="238939">
                <a:tc vMerge="1">
                  <a:txBody>
                    <a:bodyPr/>
                    <a:lstStyle/>
                    <a:p>
                      <a:endParaRPr lang="zh-CN" altLang="en-US"/>
                    </a:p>
                  </a:txBody>
                  <a:tcPr/>
                </a:tc>
                <a:tc vMerge="1">
                  <a:txBody>
                    <a:bodyPr/>
                    <a:lstStyle/>
                    <a:p>
                      <a:endParaRPr lang="zh-CN" altLang="en-US"/>
                    </a:p>
                  </a:txBody>
                  <a:tcPr/>
                </a:tc>
                <a:tc>
                  <a:txBody>
                    <a:bodyPr/>
                    <a:lstStyle/>
                    <a:p>
                      <a:pPr marL="0" algn="ctr" defTabSz="914332" rtl="0" eaLnBrk="1" fontAlgn="ctr" latinLnBrk="0" hangingPunct="1"/>
                      <a:r>
                        <a:rPr lang="en-US" sz="1000" u="none" strike="noStrike" kern="1200">
                          <a:solidFill>
                            <a:schemeClr val="dk1"/>
                          </a:solidFill>
                          <a:effectLst/>
                          <a:latin typeface="Times New Roman" panose="02020603050405020304" pitchFamily="18" charset="0"/>
                          <a:ea typeface="+mn-ea"/>
                          <a:cs typeface="Times New Roman" panose="02020603050405020304" pitchFamily="18" charset="0"/>
                        </a:rPr>
                        <a:t>Worst</a:t>
                      </a:r>
                    </a:p>
                  </a:txBody>
                  <a:tcPr marL="7620" marR="7620" marT="7620" marB="0" anchor="ct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8.50E-02</a:t>
                      </a:r>
                    </a:p>
                  </a:txBody>
                  <a:tcPr marL="7620" marR="7620" marT="7620" marB="0" anchor="ctr">
                    <a:solidFill>
                      <a:srgbClr val="E7E9F0"/>
                    </a:solidFill>
                  </a:tcP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2.86E-02</a:t>
                      </a:r>
                    </a:p>
                  </a:txBody>
                  <a:tcPr marL="7620" marR="7620" marT="7620" marB="0" anchor="ctr">
                    <a:solidFill>
                      <a:srgbClr val="E7E9F0"/>
                    </a:solidFill>
                  </a:tcP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1.75E-02</a:t>
                      </a:r>
                    </a:p>
                  </a:txBody>
                  <a:tcPr marL="7620" marR="7620" marT="7620" marB="0" anchor="ctr">
                    <a:solidFill>
                      <a:srgbClr val="E7E9F0"/>
                    </a:solidFill>
                  </a:tcP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2.76E-02</a:t>
                      </a:r>
                    </a:p>
                  </a:txBody>
                  <a:tcPr marL="7620" marR="7620" marT="7620" marB="0" anchor="ctr">
                    <a:solidFill>
                      <a:srgbClr val="E7E9F0"/>
                    </a:solidFill>
                  </a:tcP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3.82E-02</a:t>
                      </a:r>
                    </a:p>
                  </a:txBody>
                  <a:tcPr marL="7620" marR="7620" marT="7620" marB="0" anchor="ctr">
                    <a:solidFill>
                      <a:srgbClr val="E7E9F0"/>
                    </a:solidFill>
                  </a:tcP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8.27E-02</a:t>
                      </a:r>
                    </a:p>
                  </a:txBody>
                  <a:tcPr marL="7620" marR="7620" marT="7620" marB="0" anchor="ctr">
                    <a:solidFill>
                      <a:srgbClr val="E7E9F0"/>
                    </a:solidFill>
                  </a:tcPr>
                </a:tc>
                <a:extLst>
                  <a:ext uri="{0D108BD9-81ED-4DB2-BD59-A6C34878D82A}">
                    <a16:rowId xmlns:a16="http://schemas.microsoft.com/office/drawing/2014/main" val="2432767889"/>
                  </a:ext>
                </a:extLst>
              </a:tr>
              <a:tr h="238939">
                <a:tc vMerge="1">
                  <a:txBody>
                    <a:bodyPr/>
                    <a:lstStyle/>
                    <a:p>
                      <a:endParaRPr lang="zh-CN" altLang="en-US"/>
                    </a:p>
                  </a:txBody>
                  <a:tcPr/>
                </a:tc>
                <a:tc vMerge="1">
                  <a:txBody>
                    <a:bodyPr/>
                    <a:lstStyle/>
                    <a:p>
                      <a:endParaRPr lang="zh-CN" altLang="en-US"/>
                    </a:p>
                  </a:txBody>
                  <a:tcPr/>
                </a:tc>
                <a:tc>
                  <a:txBody>
                    <a:bodyPr/>
                    <a:lstStyle/>
                    <a:p>
                      <a:pPr marL="0" algn="ctr" defTabSz="914332" rtl="0" eaLnBrk="1" fontAlgn="ctr" latinLnBrk="0" hangingPunct="1"/>
                      <a:r>
                        <a:rPr lang="en-US" sz="1000" u="none" strike="noStrike" kern="1200">
                          <a:solidFill>
                            <a:schemeClr val="dk1"/>
                          </a:solidFill>
                          <a:effectLst/>
                          <a:latin typeface="Times New Roman" panose="02020603050405020304" pitchFamily="18" charset="0"/>
                          <a:ea typeface="+mn-ea"/>
                          <a:cs typeface="Times New Roman" panose="02020603050405020304" pitchFamily="18" charset="0"/>
                        </a:rPr>
                        <a:t>Mean</a:t>
                      </a:r>
                    </a:p>
                  </a:txBody>
                  <a:tcPr marL="7620" marR="7620" marT="7620" marB="0" anchor="ct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1.82E-01</a:t>
                      </a:r>
                    </a:p>
                  </a:txBody>
                  <a:tcPr marL="7620" marR="7620" marT="7620" marB="0" anchor="ctr">
                    <a:solidFill>
                      <a:srgbClr val="E7E9F0"/>
                    </a:solidFill>
                  </a:tcP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1.42E-01</a:t>
                      </a:r>
                    </a:p>
                  </a:txBody>
                  <a:tcPr marL="7620" marR="7620" marT="7620" marB="0" anchor="ctr">
                    <a:solidFill>
                      <a:srgbClr val="E7E9F0"/>
                    </a:solidFill>
                  </a:tcP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1.16E-01</a:t>
                      </a:r>
                    </a:p>
                  </a:txBody>
                  <a:tcPr marL="7620" marR="7620" marT="7620" marB="0" anchor="ctr">
                    <a:solidFill>
                      <a:srgbClr val="E7E9F0"/>
                    </a:solidFill>
                  </a:tcP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1.49E-01</a:t>
                      </a:r>
                    </a:p>
                  </a:txBody>
                  <a:tcPr marL="7620" marR="7620" marT="7620" marB="0" anchor="ctr">
                    <a:solidFill>
                      <a:srgbClr val="E7E9F0"/>
                    </a:solidFill>
                  </a:tcP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1.42E-01</a:t>
                      </a:r>
                    </a:p>
                  </a:txBody>
                  <a:tcPr marL="7620" marR="7620" marT="7620" marB="0" anchor="ctr">
                    <a:solidFill>
                      <a:srgbClr val="E7E9F0"/>
                    </a:solidFill>
                  </a:tcP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1.44E-01</a:t>
                      </a:r>
                    </a:p>
                  </a:txBody>
                  <a:tcPr marL="7620" marR="7620" marT="7620" marB="0" anchor="ctr">
                    <a:solidFill>
                      <a:srgbClr val="E7E9F0"/>
                    </a:solidFill>
                  </a:tcPr>
                </a:tc>
                <a:extLst>
                  <a:ext uri="{0D108BD9-81ED-4DB2-BD59-A6C34878D82A}">
                    <a16:rowId xmlns:a16="http://schemas.microsoft.com/office/drawing/2014/main" val="2595329010"/>
                  </a:ext>
                </a:extLst>
              </a:tr>
              <a:tr h="249328">
                <a:tc vMerge="1">
                  <a:txBody>
                    <a:bodyPr/>
                    <a:lstStyle/>
                    <a:p>
                      <a:endParaRPr lang="zh-CN" altLang="en-US"/>
                    </a:p>
                  </a:txBody>
                  <a:tcPr/>
                </a:tc>
                <a:tc vMerge="1">
                  <a:txBody>
                    <a:bodyPr/>
                    <a:lstStyle/>
                    <a:p>
                      <a:endParaRPr lang="zh-CN" altLang="en-US"/>
                    </a:p>
                  </a:txBody>
                  <a:tcPr/>
                </a:tc>
                <a:tc>
                  <a:txBody>
                    <a:bodyPr/>
                    <a:lstStyle/>
                    <a:p>
                      <a:pPr marL="0" algn="ctr" defTabSz="914332" rtl="0" eaLnBrk="1" fontAlgn="ctr" latinLnBrk="0" hangingPunct="1"/>
                      <a:r>
                        <a:rPr lang="en-US" sz="1000" u="none" strike="noStrike" kern="1200">
                          <a:solidFill>
                            <a:schemeClr val="dk1"/>
                          </a:solidFill>
                          <a:effectLst/>
                          <a:latin typeface="Times New Roman" panose="02020603050405020304" pitchFamily="18" charset="0"/>
                          <a:ea typeface="+mn-ea"/>
                          <a:cs typeface="Times New Roman" panose="02020603050405020304" pitchFamily="18" charset="0"/>
                        </a:rPr>
                        <a:t>StDev</a:t>
                      </a:r>
                    </a:p>
                  </a:txBody>
                  <a:tcPr marL="7620" marR="7620" marT="7620" marB="0" anchor="ctr"/>
                </a:tc>
                <a:tc>
                  <a:txBody>
                    <a:bodyPr/>
                    <a:lstStyle/>
                    <a:p>
                      <a:pPr marL="0" algn="ctr" defTabSz="914332" rtl="0" eaLnBrk="1" fontAlgn="ctr" latinLnBrk="0" hangingPunct="1"/>
                      <a:r>
                        <a:rPr lang="en-US" sz="1000" u="none" strike="noStrike" kern="1200" dirty="0">
                          <a:solidFill>
                            <a:schemeClr val="dk1"/>
                          </a:solidFill>
                          <a:effectLst/>
                          <a:latin typeface="Times New Roman" panose="02020603050405020304" pitchFamily="18" charset="0"/>
                          <a:ea typeface="+mn-ea"/>
                          <a:cs typeface="Times New Roman" panose="02020603050405020304" pitchFamily="18" charset="0"/>
                        </a:rPr>
                        <a:t>3.34E-02</a:t>
                      </a:r>
                    </a:p>
                  </a:txBody>
                  <a:tcPr marL="7620" marR="7620" marT="7620" marB="0" anchor="ctr">
                    <a:solidFill>
                      <a:srgbClr val="E7E9F0"/>
                    </a:solidFill>
                  </a:tcP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3.59E-02</a:t>
                      </a:r>
                    </a:p>
                  </a:txBody>
                  <a:tcPr marL="7620" marR="7620" marT="7620" marB="0" anchor="ct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3.27E-02</a:t>
                      </a:r>
                    </a:p>
                  </a:txBody>
                  <a:tcPr marL="7620" marR="7620" marT="7620" marB="0" anchor="ct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3.09E-02</a:t>
                      </a:r>
                    </a:p>
                  </a:txBody>
                  <a:tcPr marL="7620" marR="7620" marT="7620" marB="0" anchor="ct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3.70E-02</a:t>
                      </a:r>
                    </a:p>
                  </a:txBody>
                  <a:tcPr marL="7620" marR="7620" marT="7620" marB="0" anchor="ct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2.84E-02</a:t>
                      </a:r>
                    </a:p>
                  </a:txBody>
                  <a:tcPr marL="7620" marR="7620" marT="7620" marB="0" anchor="ctr"/>
                </a:tc>
                <a:extLst>
                  <a:ext uri="{0D108BD9-81ED-4DB2-BD59-A6C34878D82A}">
                    <a16:rowId xmlns:a16="http://schemas.microsoft.com/office/drawing/2014/main" val="1171666631"/>
                  </a:ext>
                </a:extLst>
              </a:tr>
              <a:tr h="249328">
                <a:tc vMerge="1">
                  <a:txBody>
                    <a:bodyPr/>
                    <a:lstStyle/>
                    <a:p>
                      <a:endParaRPr lang="zh-CN" altLang="en-US"/>
                    </a:p>
                  </a:txBody>
                  <a:tcPr/>
                </a:tc>
                <a:tc rowSpan="5">
                  <a:txBody>
                    <a:bodyPr/>
                    <a:lstStyle/>
                    <a:p>
                      <a:pPr marL="0" algn="ctr" defTabSz="914332" rtl="0" eaLnBrk="1" fontAlgn="ctr" latinLnBrk="0" hangingPunct="1"/>
                      <a:r>
                        <a:rPr lang="en-US" sz="1000" u="none" strike="noStrike" kern="1200">
                          <a:solidFill>
                            <a:schemeClr val="dk1"/>
                          </a:solidFill>
                          <a:effectLst/>
                          <a:latin typeface="Times New Roman" panose="02020603050405020304" pitchFamily="18" charset="0"/>
                          <a:ea typeface="+mn-ea"/>
                          <a:cs typeface="Times New Roman" panose="02020603050405020304" pitchFamily="18" charset="0"/>
                        </a:rPr>
                        <a:t>BBMPGA</a:t>
                      </a:r>
                    </a:p>
                  </a:txBody>
                  <a:tcPr marL="7620" marR="7620" marT="7620" marB="0" anchor="ctr"/>
                </a:tc>
                <a:tc>
                  <a:txBody>
                    <a:bodyPr/>
                    <a:lstStyle/>
                    <a:p>
                      <a:pPr marL="0" algn="ctr" defTabSz="914332" rtl="0" eaLnBrk="1" fontAlgn="ctr" latinLnBrk="0" hangingPunct="1"/>
                      <a:r>
                        <a:rPr lang="en-US" sz="1000" u="none" strike="noStrike" kern="1200">
                          <a:solidFill>
                            <a:schemeClr val="dk1"/>
                          </a:solidFill>
                          <a:effectLst/>
                          <a:latin typeface="Times New Roman" panose="02020603050405020304" pitchFamily="18" charset="0"/>
                          <a:ea typeface="+mn-ea"/>
                          <a:cs typeface="Times New Roman" panose="02020603050405020304" pitchFamily="18" charset="0"/>
                        </a:rPr>
                        <a:t>Best</a:t>
                      </a:r>
                    </a:p>
                  </a:txBody>
                  <a:tcPr marL="7620" marR="7620" marT="7620" marB="0" anchor="ctr"/>
                </a:tc>
                <a:tc>
                  <a:txBody>
                    <a:bodyPr/>
                    <a:lstStyle/>
                    <a:p>
                      <a:pPr marL="0" algn="ctr" defTabSz="914332" rtl="0" eaLnBrk="1" fontAlgn="ctr" latinLnBrk="0" hangingPunct="1"/>
                      <a:r>
                        <a:rPr lang="en-US" sz="1000" b="0" u="none" strike="noStrike" kern="1200" dirty="0">
                          <a:solidFill>
                            <a:schemeClr val="dk1"/>
                          </a:solidFill>
                          <a:effectLst/>
                          <a:latin typeface="Times New Roman" panose="02020603050405020304" pitchFamily="18" charset="0"/>
                          <a:ea typeface="+mn-ea"/>
                          <a:cs typeface="Times New Roman" panose="02020603050405020304" pitchFamily="18" charset="0"/>
                        </a:rPr>
                        <a:t>2.14E-01</a:t>
                      </a:r>
                    </a:p>
                  </a:txBody>
                  <a:tcPr marL="7620" marR="7620" marT="7620" marB="0" anchor="ctr">
                    <a:solidFill>
                      <a:srgbClr val="E7E9F0"/>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2.52E-01</a:t>
                      </a:r>
                    </a:p>
                  </a:txBody>
                  <a:tcPr marL="7620" marR="7620" marT="7620" marB="0" anchor="ctr">
                    <a:solidFill>
                      <a:srgbClr val="FFF2CC"/>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2.43E-01</a:t>
                      </a:r>
                    </a:p>
                  </a:txBody>
                  <a:tcPr marL="7620" marR="7620" marT="7620" marB="0" anchor="ctr">
                    <a:solidFill>
                      <a:srgbClr val="FFF2CC"/>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2.47E-01</a:t>
                      </a:r>
                    </a:p>
                  </a:txBody>
                  <a:tcPr marL="7620" marR="7620" marT="7620" marB="0" anchor="ctr">
                    <a:solidFill>
                      <a:srgbClr val="FFF2CC"/>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2.46E-01</a:t>
                      </a:r>
                    </a:p>
                  </a:txBody>
                  <a:tcPr marL="7620" marR="7620" marT="7620" marB="0" anchor="ctr">
                    <a:solidFill>
                      <a:srgbClr val="FFF2CC"/>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2.16E-01</a:t>
                      </a:r>
                    </a:p>
                  </a:txBody>
                  <a:tcPr marL="7620" marR="7620" marT="7620" marB="0" anchor="ctr">
                    <a:solidFill>
                      <a:srgbClr val="FFF2CC"/>
                    </a:solidFill>
                  </a:tcPr>
                </a:tc>
                <a:extLst>
                  <a:ext uri="{0D108BD9-81ED-4DB2-BD59-A6C34878D82A}">
                    <a16:rowId xmlns:a16="http://schemas.microsoft.com/office/drawing/2014/main" val="2495382258"/>
                  </a:ext>
                </a:extLst>
              </a:tr>
              <a:tr h="249328">
                <a:tc vMerge="1">
                  <a:txBody>
                    <a:bodyPr/>
                    <a:lstStyle/>
                    <a:p>
                      <a:endParaRPr lang="zh-CN" altLang="en-US"/>
                    </a:p>
                  </a:txBody>
                  <a:tcPr/>
                </a:tc>
                <a:tc vMerge="1">
                  <a:txBody>
                    <a:bodyPr/>
                    <a:lstStyle/>
                    <a:p>
                      <a:endParaRPr lang="zh-CN" altLang="en-US"/>
                    </a:p>
                  </a:txBody>
                  <a:tcPr/>
                </a:tc>
                <a:tc>
                  <a:txBody>
                    <a:bodyPr/>
                    <a:lstStyle/>
                    <a:p>
                      <a:pPr marL="0" algn="ctr" defTabSz="914332" rtl="0" eaLnBrk="1" fontAlgn="ctr" latinLnBrk="0" hangingPunct="1"/>
                      <a:r>
                        <a:rPr lang="en-US" sz="1000" u="none" strike="noStrike" kern="1200">
                          <a:solidFill>
                            <a:schemeClr val="dk1"/>
                          </a:solidFill>
                          <a:effectLst/>
                          <a:latin typeface="Times New Roman" panose="02020603050405020304" pitchFamily="18" charset="0"/>
                          <a:ea typeface="+mn-ea"/>
                          <a:cs typeface="Times New Roman" panose="02020603050405020304" pitchFamily="18" charset="0"/>
                        </a:rPr>
                        <a:t>Medium</a:t>
                      </a:r>
                    </a:p>
                  </a:txBody>
                  <a:tcPr marL="7620" marR="7620" marT="7620" marB="0" anchor="ct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1.93E-01</a:t>
                      </a:r>
                    </a:p>
                  </a:txBody>
                  <a:tcPr marL="7620" marR="7620" marT="7620" marB="0" anchor="ctr">
                    <a:solidFill>
                      <a:srgbClr val="FFF2CC"/>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2.22E-01</a:t>
                      </a:r>
                    </a:p>
                  </a:txBody>
                  <a:tcPr marL="7620" marR="7620" marT="7620" marB="0" anchor="ctr">
                    <a:solidFill>
                      <a:srgbClr val="FFF2CC"/>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2.19E-01</a:t>
                      </a:r>
                    </a:p>
                  </a:txBody>
                  <a:tcPr marL="7620" marR="7620" marT="7620" marB="0" anchor="ctr">
                    <a:solidFill>
                      <a:srgbClr val="FFF2CC"/>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1.97E-01</a:t>
                      </a:r>
                    </a:p>
                  </a:txBody>
                  <a:tcPr marL="7620" marR="7620" marT="7620" marB="0" anchor="ctr">
                    <a:solidFill>
                      <a:srgbClr val="FFF2CC"/>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1.98E-01</a:t>
                      </a:r>
                    </a:p>
                  </a:txBody>
                  <a:tcPr marL="7620" marR="7620" marT="7620" marB="0" anchor="ctr">
                    <a:solidFill>
                      <a:srgbClr val="FFF2CC"/>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1.89E-01</a:t>
                      </a:r>
                    </a:p>
                  </a:txBody>
                  <a:tcPr marL="7620" marR="7620" marT="7620" marB="0" anchor="ctr">
                    <a:solidFill>
                      <a:srgbClr val="FFF2CC"/>
                    </a:solidFill>
                  </a:tcPr>
                </a:tc>
                <a:extLst>
                  <a:ext uri="{0D108BD9-81ED-4DB2-BD59-A6C34878D82A}">
                    <a16:rowId xmlns:a16="http://schemas.microsoft.com/office/drawing/2014/main" val="2657913955"/>
                  </a:ext>
                </a:extLst>
              </a:tr>
              <a:tr h="249328">
                <a:tc vMerge="1">
                  <a:txBody>
                    <a:bodyPr/>
                    <a:lstStyle/>
                    <a:p>
                      <a:endParaRPr lang="zh-CN" altLang="en-US"/>
                    </a:p>
                  </a:txBody>
                  <a:tcPr/>
                </a:tc>
                <a:tc vMerge="1">
                  <a:txBody>
                    <a:bodyPr/>
                    <a:lstStyle/>
                    <a:p>
                      <a:endParaRPr lang="zh-CN" altLang="en-US"/>
                    </a:p>
                  </a:txBody>
                  <a:tcPr/>
                </a:tc>
                <a:tc>
                  <a:txBody>
                    <a:bodyPr/>
                    <a:lstStyle/>
                    <a:p>
                      <a:pPr marL="0" algn="ctr" defTabSz="914332" rtl="0" eaLnBrk="1" fontAlgn="ctr" latinLnBrk="0" hangingPunct="1"/>
                      <a:r>
                        <a:rPr lang="en-US" sz="1000" u="none" strike="noStrike" kern="1200">
                          <a:solidFill>
                            <a:schemeClr val="dk1"/>
                          </a:solidFill>
                          <a:effectLst/>
                          <a:latin typeface="Times New Roman" panose="02020603050405020304" pitchFamily="18" charset="0"/>
                          <a:ea typeface="+mn-ea"/>
                          <a:cs typeface="Times New Roman" panose="02020603050405020304" pitchFamily="18" charset="0"/>
                        </a:rPr>
                        <a:t>Worst</a:t>
                      </a:r>
                    </a:p>
                  </a:txBody>
                  <a:tcPr marL="7620" marR="7620" marT="7620" marB="0" anchor="ct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1.10E-01</a:t>
                      </a:r>
                    </a:p>
                  </a:txBody>
                  <a:tcPr marL="7620" marR="7620" marT="7620" marB="0" anchor="ctr">
                    <a:solidFill>
                      <a:srgbClr val="FFF2CC"/>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1.58E-01</a:t>
                      </a:r>
                    </a:p>
                  </a:txBody>
                  <a:tcPr marL="7620" marR="7620" marT="7620" marB="0" anchor="ctr">
                    <a:solidFill>
                      <a:srgbClr val="FFF2CC"/>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1.61E-01</a:t>
                      </a:r>
                    </a:p>
                  </a:txBody>
                  <a:tcPr marL="7620" marR="7620" marT="7620" marB="0" anchor="ctr">
                    <a:solidFill>
                      <a:srgbClr val="FFF2CC"/>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1.28E-01</a:t>
                      </a:r>
                    </a:p>
                  </a:txBody>
                  <a:tcPr marL="7620" marR="7620" marT="7620" marB="0" anchor="ctr">
                    <a:solidFill>
                      <a:srgbClr val="FFF2CC"/>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1.26E-01</a:t>
                      </a:r>
                    </a:p>
                  </a:txBody>
                  <a:tcPr marL="7620" marR="7620" marT="7620" marB="0" anchor="ctr">
                    <a:solidFill>
                      <a:srgbClr val="FFF2CC"/>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1.39E-01</a:t>
                      </a:r>
                    </a:p>
                  </a:txBody>
                  <a:tcPr marL="7620" marR="7620" marT="7620" marB="0" anchor="ctr">
                    <a:solidFill>
                      <a:srgbClr val="FFF2CC"/>
                    </a:solidFill>
                  </a:tcPr>
                </a:tc>
                <a:extLst>
                  <a:ext uri="{0D108BD9-81ED-4DB2-BD59-A6C34878D82A}">
                    <a16:rowId xmlns:a16="http://schemas.microsoft.com/office/drawing/2014/main" val="3573549815"/>
                  </a:ext>
                </a:extLst>
              </a:tr>
              <a:tr h="249328">
                <a:tc vMerge="1">
                  <a:txBody>
                    <a:bodyPr/>
                    <a:lstStyle/>
                    <a:p>
                      <a:endParaRPr lang="zh-CN" altLang="en-US"/>
                    </a:p>
                  </a:txBody>
                  <a:tcPr/>
                </a:tc>
                <a:tc vMerge="1">
                  <a:txBody>
                    <a:bodyPr/>
                    <a:lstStyle/>
                    <a:p>
                      <a:endParaRPr lang="zh-CN" altLang="en-US"/>
                    </a:p>
                  </a:txBody>
                  <a:tcPr/>
                </a:tc>
                <a:tc>
                  <a:txBody>
                    <a:bodyPr/>
                    <a:lstStyle/>
                    <a:p>
                      <a:pPr marL="0" algn="ctr" defTabSz="914332" rtl="0" eaLnBrk="1" fontAlgn="ctr" latinLnBrk="0" hangingPunct="1"/>
                      <a:r>
                        <a:rPr lang="en-US" sz="1000" u="none" strike="noStrike" kern="1200">
                          <a:solidFill>
                            <a:schemeClr val="dk1"/>
                          </a:solidFill>
                          <a:effectLst/>
                          <a:latin typeface="Times New Roman" panose="02020603050405020304" pitchFamily="18" charset="0"/>
                          <a:ea typeface="+mn-ea"/>
                          <a:cs typeface="Times New Roman" panose="02020603050405020304" pitchFamily="18" charset="0"/>
                        </a:rPr>
                        <a:t>Mean</a:t>
                      </a:r>
                    </a:p>
                  </a:txBody>
                  <a:tcPr marL="7620" marR="7620" marT="7620" marB="0" anchor="ct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1.88E-01</a:t>
                      </a:r>
                    </a:p>
                  </a:txBody>
                  <a:tcPr marL="7620" marR="7620" marT="7620" marB="0" anchor="ctr">
                    <a:solidFill>
                      <a:srgbClr val="FFF2CC"/>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2.20E-01</a:t>
                      </a:r>
                    </a:p>
                  </a:txBody>
                  <a:tcPr marL="7620" marR="7620" marT="7620" marB="0" anchor="ctr">
                    <a:solidFill>
                      <a:srgbClr val="FFF2CC"/>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2.15E-01</a:t>
                      </a:r>
                    </a:p>
                  </a:txBody>
                  <a:tcPr marL="7620" marR="7620" marT="7620" marB="0" anchor="ctr">
                    <a:solidFill>
                      <a:srgbClr val="FFF2CC"/>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1.98E-01</a:t>
                      </a:r>
                    </a:p>
                  </a:txBody>
                  <a:tcPr marL="7620" marR="7620" marT="7620" marB="0" anchor="ctr">
                    <a:solidFill>
                      <a:srgbClr val="FFF2CC"/>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1.92E-01</a:t>
                      </a:r>
                    </a:p>
                  </a:txBody>
                  <a:tcPr marL="7620" marR="7620" marT="7620" marB="0" anchor="ctr">
                    <a:solidFill>
                      <a:srgbClr val="FFF2CC"/>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1.84E-01</a:t>
                      </a:r>
                    </a:p>
                  </a:txBody>
                  <a:tcPr marL="7620" marR="7620" marT="7620" marB="0" anchor="ctr">
                    <a:solidFill>
                      <a:srgbClr val="FFF2CC"/>
                    </a:solidFill>
                  </a:tcPr>
                </a:tc>
                <a:extLst>
                  <a:ext uri="{0D108BD9-81ED-4DB2-BD59-A6C34878D82A}">
                    <a16:rowId xmlns:a16="http://schemas.microsoft.com/office/drawing/2014/main" val="1522777820"/>
                  </a:ext>
                </a:extLst>
              </a:tr>
              <a:tr h="249328">
                <a:tc vMerge="1">
                  <a:txBody>
                    <a:bodyPr/>
                    <a:lstStyle/>
                    <a:p>
                      <a:endParaRPr lang="zh-CN" altLang="en-US"/>
                    </a:p>
                  </a:txBody>
                  <a:tcPr/>
                </a:tc>
                <a:tc vMerge="1">
                  <a:txBody>
                    <a:bodyPr/>
                    <a:lstStyle/>
                    <a:p>
                      <a:endParaRPr lang="zh-CN" altLang="en-US"/>
                    </a:p>
                  </a:txBody>
                  <a:tcPr/>
                </a:tc>
                <a:tc>
                  <a:txBody>
                    <a:bodyPr/>
                    <a:lstStyle/>
                    <a:p>
                      <a:pPr marL="0" algn="ctr" defTabSz="914332" rtl="0" eaLnBrk="1" fontAlgn="ctr" latinLnBrk="0" hangingPunct="1"/>
                      <a:r>
                        <a:rPr lang="en-US" sz="1000" u="none" strike="noStrike" kern="1200">
                          <a:solidFill>
                            <a:schemeClr val="dk1"/>
                          </a:solidFill>
                          <a:effectLst/>
                          <a:latin typeface="Times New Roman" panose="02020603050405020304" pitchFamily="18" charset="0"/>
                          <a:ea typeface="+mn-ea"/>
                          <a:cs typeface="Times New Roman" panose="02020603050405020304" pitchFamily="18" charset="0"/>
                        </a:rPr>
                        <a:t>DevStd</a:t>
                      </a:r>
                    </a:p>
                  </a:txBody>
                  <a:tcPr marL="7620" marR="7620" marT="7620" marB="0" anchor="ct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2.01E-02</a:t>
                      </a:r>
                    </a:p>
                  </a:txBody>
                  <a:tcPr marL="7620" marR="7620" marT="7620" marB="0" anchor="ctr">
                    <a:solidFill>
                      <a:schemeClr val="accent4">
                        <a:lumMod val="20000"/>
                        <a:lumOff val="80000"/>
                      </a:schemeClr>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2.27E-02</a:t>
                      </a:r>
                    </a:p>
                  </a:txBody>
                  <a:tcPr marL="7620" marR="7620" marT="7620" marB="0" anchor="ctr">
                    <a:solidFill>
                      <a:schemeClr val="accent4">
                        <a:lumMod val="20000"/>
                        <a:lumOff val="80000"/>
                      </a:schemeClr>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1.86E-02</a:t>
                      </a:r>
                    </a:p>
                  </a:txBody>
                  <a:tcPr marL="7620" marR="7620" marT="7620" marB="0" anchor="ctr">
                    <a:solidFill>
                      <a:schemeClr val="accent4">
                        <a:lumMod val="20000"/>
                        <a:lumOff val="80000"/>
                      </a:schemeClr>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2.78E-02</a:t>
                      </a:r>
                    </a:p>
                  </a:txBody>
                  <a:tcPr marL="7620" marR="7620" marT="7620" marB="0" anchor="ctr">
                    <a:solidFill>
                      <a:schemeClr val="accent4">
                        <a:lumMod val="20000"/>
                        <a:lumOff val="80000"/>
                      </a:schemeClr>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3.12E-02</a:t>
                      </a:r>
                    </a:p>
                  </a:txBody>
                  <a:tcPr marL="7620" marR="7620" marT="7620" marB="0" anchor="ctr">
                    <a:solidFill>
                      <a:schemeClr val="accent4">
                        <a:lumMod val="20000"/>
                        <a:lumOff val="80000"/>
                      </a:schemeClr>
                    </a:solidFill>
                  </a:tcPr>
                </a:tc>
                <a:tc>
                  <a:txBody>
                    <a:bodyPr/>
                    <a:lstStyle/>
                    <a:p>
                      <a:pPr marL="0" algn="ctr" defTabSz="914332" rtl="0" eaLnBrk="1" fontAlgn="ctr" latinLnBrk="0" hangingPunct="1"/>
                      <a:r>
                        <a:rPr lang="en-US" sz="1000" b="1" u="none" strike="noStrike" kern="1200" dirty="0">
                          <a:solidFill>
                            <a:schemeClr val="dk1"/>
                          </a:solidFill>
                          <a:effectLst/>
                          <a:latin typeface="Times New Roman" panose="02020603050405020304" pitchFamily="18" charset="0"/>
                          <a:ea typeface="+mn-ea"/>
                          <a:cs typeface="Times New Roman" panose="02020603050405020304" pitchFamily="18" charset="0"/>
                        </a:rPr>
                        <a:t>2.12E-02</a:t>
                      </a:r>
                    </a:p>
                  </a:txBody>
                  <a:tcPr marL="7620" marR="7620" marT="7620" marB="0" anchor="ctr">
                    <a:solidFill>
                      <a:schemeClr val="accent4">
                        <a:lumMod val="20000"/>
                        <a:lumOff val="80000"/>
                      </a:schemeClr>
                    </a:solidFill>
                  </a:tcPr>
                </a:tc>
                <a:extLst>
                  <a:ext uri="{0D108BD9-81ED-4DB2-BD59-A6C34878D82A}">
                    <a16:rowId xmlns:a16="http://schemas.microsoft.com/office/drawing/2014/main" val="360241328"/>
                  </a:ext>
                </a:extLst>
              </a:tr>
            </a:tbl>
          </a:graphicData>
        </a:graphic>
      </p:graphicFrame>
    </p:spTree>
    <p:custDataLst>
      <p:tags r:id="rId1"/>
    </p:custDataLst>
    <p:extLst>
      <p:ext uri="{BB962C8B-B14F-4D97-AF65-F5344CB8AC3E}">
        <p14:creationId xmlns:p14="http://schemas.microsoft.com/office/powerpoint/2010/main" val="1324322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92171" y="207358"/>
            <a:ext cx="9909178"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Results</a:t>
            </a:r>
            <a:endParaRPr lang="zh-CN" altLang="en-US" sz="3200" b="1"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latin typeface="宋体" pitchFamily="2" charset="-122"/>
                <a:ea typeface="宋体" pitchFamily="2" charset="-122"/>
              </a:rPr>
              <a:pPr/>
              <a:t>21</a:t>
            </a:fld>
            <a:endParaRPr lang="zh-CN" altLang="en-US" dirty="0">
              <a:latin typeface="宋体" pitchFamily="2" charset="-122"/>
              <a:ea typeface="宋体" pitchFamily="2" charset="-122"/>
            </a:endParaRPr>
          </a:p>
        </p:txBody>
      </p:sp>
      <p:sp>
        <p:nvSpPr>
          <p:cNvPr id="27" name="圆角矩形 26"/>
          <p:cNvSpPr/>
          <p:nvPr/>
        </p:nvSpPr>
        <p:spPr>
          <a:xfrm>
            <a:off x="368303" y="952505"/>
            <a:ext cx="11239500" cy="4571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6DF96B80-45D2-402A-A6D1-064E6BF0604A}"/>
              </a:ext>
            </a:extLst>
          </p:cNvPr>
          <p:cNvSpPr/>
          <p:nvPr/>
        </p:nvSpPr>
        <p:spPr>
          <a:xfrm>
            <a:off x="809169" y="1158596"/>
            <a:ext cx="10573661" cy="979564"/>
          </a:xfrm>
          <a:prstGeom prst="rect">
            <a:avLst/>
          </a:prstGeom>
        </p:spPr>
        <p:txBody>
          <a:bodyPr wrap="square">
            <a:spAutoFit/>
          </a:bodyPr>
          <a:lstStyle/>
          <a:p>
            <a:pPr marL="0" lvl="1" algn="just">
              <a:lnSpc>
                <a:spcPct val="125000"/>
              </a:lnSpc>
              <a:spcAft>
                <a:spcPts val="1200"/>
              </a:spcAft>
              <a:buClr>
                <a:schemeClr val="accent5">
                  <a:lumMod val="75000"/>
                </a:schemeClr>
              </a:buClr>
            </a:pPr>
            <a:endParaRPr lang="en-US" altLang="zh-CN" sz="2000" dirty="0">
              <a:latin typeface="Times New Roman" panose="02020603050405020304" pitchFamily="18" charset="0"/>
              <a:cs typeface="Times New Roman" panose="02020603050405020304" pitchFamily="18" charset="0"/>
            </a:endParaRPr>
          </a:p>
          <a:p>
            <a:pPr marL="342900" lvl="1" indent="-342900" algn="just">
              <a:lnSpc>
                <a:spcPct val="125000"/>
              </a:lnSpc>
              <a:spcAft>
                <a:spcPts val="1200"/>
              </a:spcAft>
              <a:buClr>
                <a:schemeClr val="accent5">
                  <a:lumMod val="75000"/>
                </a:schemeClr>
              </a:buClr>
              <a:buFont typeface="Wingdings" panose="05000000000000000000" pitchFamily="2" charset="2"/>
              <a:buChar char="p"/>
            </a:pPr>
            <a:endParaRPr lang="en-US" altLang="zh-CN"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68EFB9F-66EB-3A1E-3BB0-2511A900DC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28845" y="180146"/>
            <a:ext cx="767077" cy="5704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8" name="表格 7">
                <a:extLst>
                  <a:ext uri="{FF2B5EF4-FFF2-40B4-BE49-F238E27FC236}">
                    <a16:creationId xmlns:a16="http://schemas.microsoft.com/office/drawing/2014/main" id="{43241F41-8105-4B3D-9E26-FE8EDD9C15FB}"/>
                  </a:ext>
                </a:extLst>
              </p:cNvPr>
              <p:cNvGraphicFramePr>
                <a:graphicFrameLocks noGrp="1"/>
              </p:cNvGraphicFramePr>
              <p:nvPr>
                <p:extLst>
                  <p:ext uri="{D42A27DB-BD31-4B8C-83A1-F6EECF244321}">
                    <p14:modId xmlns:p14="http://schemas.microsoft.com/office/powerpoint/2010/main" val="2082945668"/>
                  </p:ext>
                </p:extLst>
              </p:nvPr>
            </p:nvGraphicFramePr>
            <p:xfrm>
              <a:off x="728268" y="2677041"/>
              <a:ext cx="10768408" cy="2098552"/>
            </p:xfrm>
            <a:graphic>
              <a:graphicData uri="http://schemas.openxmlformats.org/drawingml/2006/table">
                <a:tbl>
                  <a:tblPr firstRow="1" bandRow="1">
                    <a:tableStyleId>{5C22544A-7EE6-4342-B048-85BDC9FD1C3A}</a:tableStyleId>
                  </a:tblPr>
                  <a:tblGrid>
                    <a:gridCol w="2692102">
                      <a:extLst>
                        <a:ext uri="{9D8B030D-6E8A-4147-A177-3AD203B41FA5}">
                          <a16:colId xmlns:a16="http://schemas.microsoft.com/office/drawing/2014/main" val="2041736590"/>
                        </a:ext>
                      </a:extLst>
                    </a:gridCol>
                    <a:gridCol w="2692102">
                      <a:extLst>
                        <a:ext uri="{9D8B030D-6E8A-4147-A177-3AD203B41FA5}">
                          <a16:colId xmlns:a16="http://schemas.microsoft.com/office/drawing/2014/main" val="261042455"/>
                        </a:ext>
                      </a:extLst>
                    </a:gridCol>
                    <a:gridCol w="2692102">
                      <a:extLst>
                        <a:ext uri="{9D8B030D-6E8A-4147-A177-3AD203B41FA5}">
                          <a16:colId xmlns:a16="http://schemas.microsoft.com/office/drawing/2014/main" val="1990110251"/>
                        </a:ext>
                      </a:extLst>
                    </a:gridCol>
                    <a:gridCol w="2692102">
                      <a:extLst>
                        <a:ext uri="{9D8B030D-6E8A-4147-A177-3AD203B41FA5}">
                          <a16:colId xmlns:a16="http://schemas.microsoft.com/office/drawing/2014/main" val="1896734950"/>
                        </a:ext>
                      </a:extLst>
                    </a:gridCol>
                  </a:tblGrid>
                  <a:tr h="544072">
                    <a:tc>
                      <a:txBody>
                        <a:bodyPr/>
                        <a:lstStyle/>
                        <a:p>
                          <a:pPr algn="ctr"/>
                          <a:endParaRPr lang="zh-CN" altLang="en-US" dirty="0"/>
                        </a:p>
                      </a:txBody>
                      <a:tcPr anchor="ctr"/>
                    </a:tc>
                    <a:tc>
                      <a:txBody>
                        <a:bodyPr/>
                        <a:lstStyle/>
                        <a:p>
                          <a:pPr algn="ctr"/>
                          <a:r>
                            <a:rPr lang="en-US" altLang="zh-CN" dirty="0"/>
                            <a:t>Name</a:t>
                          </a:r>
                          <a:endParaRPr lang="zh-CN" altLang="en-US" dirty="0"/>
                        </a:p>
                      </a:txBody>
                      <a:tcPr anchor="ctr"/>
                    </a:tc>
                    <a:tc>
                      <a:txBody>
                        <a:bodyPr/>
                        <a:lstStyle/>
                        <a:p>
                          <a:pPr algn="ctr"/>
                          <a:r>
                            <a:rPr lang="en-US" altLang="zh-CN" dirty="0"/>
                            <a:t>Authors</a:t>
                          </a:r>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m:t>
                                </m:r>
                              </m:oMath>
                            </m:oMathPara>
                          </a14:m>
                          <a:endParaRPr lang="zh-CN" altLang="en-US" dirty="0"/>
                        </a:p>
                      </a:txBody>
                      <a:tcPr anchor="ctr"/>
                    </a:tc>
                    <a:extLst>
                      <a:ext uri="{0D108BD9-81ED-4DB2-BD59-A6C34878D82A}">
                        <a16:rowId xmlns:a16="http://schemas.microsoft.com/office/drawing/2014/main" val="4090778906"/>
                      </a:ext>
                    </a:extLst>
                  </a:tr>
                  <a:tr h="544072">
                    <a:tc>
                      <a:txBody>
                        <a:bodyPr/>
                        <a:lstStyle/>
                        <a:p>
                          <a:pPr algn="ctr"/>
                          <a:r>
                            <a:rPr lang="en-US" altLang="zh-CN" i="0" dirty="0"/>
                            <a:t>Winner</a:t>
                          </a:r>
                          <a:endParaRPr lang="zh-CN" altLang="en-US" i="0" dirty="0"/>
                        </a:p>
                      </a:txBody>
                      <a:tcPr anchor="ctr"/>
                    </a:tc>
                    <a:tc>
                      <a:txBody>
                        <a:bodyPr/>
                        <a:lstStyle/>
                        <a:p>
                          <a:pPr algn="ctr"/>
                          <a:r>
                            <a:rPr lang="en-US" altLang="zh-CN" dirty="0"/>
                            <a:t>BBMPGA</a:t>
                          </a:r>
                          <a:endParaRPr lang="zh-CN" altLang="en-US" dirty="0"/>
                        </a:p>
                      </a:txBody>
                      <a:tcPr anchor="ctr"/>
                    </a:tc>
                    <a:tc>
                      <a:txBody>
                        <a:bodyPr/>
                        <a:lstStyle/>
                        <a:p>
                          <a:pPr algn="ctr"/>
                          <a:r>
                            <a:rPr lang="en-US" altLang="zh-CN" sz="1800" kern="1200" dirty="0" err="1">
                              <a:solidFill>
                                <a:schemeClr val="dk1"/>
                              </a:solidFill>
                              <a:effectLst/>
                              <a:latin typeface="+mn-lt"/>
                              <a:ea typeface="+mn-ea"/>
                              <a:cs typeface="+mn-cs"/>
                            </a:rPr>
                            <a:t>Shaopeng</a:t>
                          </a:r>
                          <a:r>
                            <a:rPr lang="en-US" altLang="zh-CN" sz="1800" kern="1200" dirty="0">
                              <a:solidFill>
                                <a:schemeClr val="dk1"/>
                              </a:solidFill>
                              <a:effectLst/>
                              <a:latin typeface="+mn-lt"/>
                              <a:ea typeface="+mn-ea"/>
                              <a:cs typeface="+mn-cs"/>
                            </a:rPr>
                            <a:t> Zhang, Xin Lin</a:t>
                          </a:r>
                          <a:endParaRPr lang="zh-CN" altLang="en-US" dirty="0"/>
                        </a:p>
                      </a:txBody>
                      <a:tcPr anchor="ctr"/>
                    </a:tc>
                    <a:tc>
                      <a:txBody>
                        <a:bodyPr/>
                        <a:lstStyle/>
                        <a:p>
                          <a:pPr algn="ctr"/>
                          <a:r>
                            <a:rPr lang="en-US" altLang="zh-CN" dirty="0"/>
                            <a:t>16/0/1</a:t>
                          </a:r>
                          <a:endParaRPr lang="zh-CN" altLang="en-US" dirty="0"/>
                        </a:p>
                      </a:txBody>
                      <a:tcPr anchor="ctr"/>
                    </a:tc>
                    <a:extLst>
                      <a:ext uri="{0D108BD9-81ED-4DB2-BD59-A6C34878D82A}">
                        <a16:rowId xmlns:a16="http://schemas.microsoft.com/office/drawing/2014/main" val="1823574936"/>
                      </a:ext>
                    </a:extLst>
                  </a:tr>
                  <a:tr h="544072">
                    <a:tc>
                      <a:txBody>
                        <a:bodyPr/>
                        <a:lstStyle/>
                        <a:p>
                          <a:pPr algn="ctr"/>
                          <a:r>
                            <a:rPr lang="en-US" altLang="zh-CN" sz="1800" b="0" i="0" kern="1200" dirty="0">
                              <a:solidFill>
                                <a:schemeClr val="dk1"/>
                              </a:solidFill>
                              <a:effectLst/>
                              <a:latin typeface="+mn-lt"/>
                              <a:ea typeface="+mn-ea"/>
                              <a:cs typeface="+mn-cs"/>
                            </a:rPr>
                            <a:t>Runner-up</a:t>
                          </a:r>
                          <a:endParaRPr lang="zh-CN" altLang="en-US" dirty="0"/>
                        </a:p>
                      </a:txBody>
                      <a:tcPr anchor="ctr"/>
                    </a:tc>
                    <a:tc>
                      <a:txBody>
                        <a:bodyPr/>
                        <a:lstStyle/>
                        <a:p>
                          <a:pPr algn="ctr"/>
                          <a:r>
                            <a:rPr lang="en-US" altLang="zh-CN" sz="1800" b="0" i="0" kern="1200" dirty="0">
                              <a:solidFill>
                                <a:schemeClr val="dk1"/>
                              </a:solidFill>
                              <a:effectLst/>
                              <a:latin typeface="+mn-lt"/>
                              <a:ea typeface="+mn-ea"/>
                              <a:cs typeface="+mn-cs"/>
                            </a:rPr>
                            <a:t>Dimension-based Algorithm Selector</a:t>
                          </a:r>
                          <a:r>
                            <a:rPr lang="zh-CN" altLang="en-US" sz="1800" b="0" i="0" kern="1200" dirty="0">
                              <a:solidFill>
                                <a:schemeClr val="dk1"/>
                              </a:solidFill>
                              <a:effectLst/>
                              <a:latin typeface="+mn-lt"/>
                              <a:ea typeface="+mn-ea"/>
                              <a:cs typeface="+mn-cs"/>
                            </a:rPr>
                            <a:t>（</a:t>
                          </a:r>
                          <a:r>
                            <a:rPr lang="en-US" altLang="zh-CN" sz="1800" b="0" i="0" kern="1200" dirty="0">
                              <a:solidFill>
                                <a:schemeClr val="dk1"/>
                              </a:solidFill>
                              <a:effectLst/>
                              <a:latin typeface="+mn-lt"/>
                              <a:ea typeface="+mn-ea"/>
                              <a:cs typeface="+mn-cs"/>
                            </a:rPr>
                            <a:t>DBAS</a:t>
                          </a:r>
                          <a:r>
                            <a:rPr lang="zh-CN" altLang="en-US" sz="1800" b="0" i="0" kern="1200" dirty="0">
                              <a:solidFill>
                                <a:schemeClr val="dk1"/>
                              </a:solidFill>
                              <a:effectLst/>
                              <a:latin typeface="+mn-lt"/>
                              <a:ea typeface="+mn-ea"/>
                              <a:cs typeface="+mn-cs"/>
                            </a:rPr>
                            <a:t>）</a:t>
                          </a:r>
                          <a:endParaRPr lang="zh-CN" altLang="en-US" i="0" dirty="0"/>
                        </a:p>
                      </a:txBody>
                      <a:tcPr anchor="ctr"/>
                    </a:tc>
                    <a:tc>
                      <a:txBody>
                        <a:bodyPr/>
                        <a:lstStyle/>
                        <a:p>
                          <a:pPr algn="ctr"/>
                          <a:r>
                            <a:rPr lang="en-US" altLang="zh-CN" dirty="0" err="1"/>
                            <a:t>Mingyin</a:t>
                          </a:r>
                          <a:r>
                            <a:rPr lang="en-US" altLang="zh-CN" dirty="0"/>
                            <a:t> Zou, </a:t>
                          </a:r>
                          <a:r>
                            <a:rPr lang="en-US" altLang="zh-CN" dirty="0" err="1"/>
                            <a:t>Xiaomin</a:t>
                          </a:r>
                          <a:r>
                            <a:rPr lang="en-US" altLang="zh-CN" dirty="0"/>
                            <a:t> Zhu, </a:t>
                          </a:r>
                          <a:r>
                            <a:rPr lang="en-US" altLang="zh-CN" dirty="0" err="1"/>
                            <a:t>Guangrong</a:t>
                          </a:r>
                          <a:r>
                            <a:rPr lang="en-US" altLang="zh-CN" dirty="0"/>
                            <a:t> You</a:t>
                          </a:r>
                          <a:endParaRPr lang="zh-CN" altLang="en-US" dirty="0"/>
                        </a:p>
                      </a:txBody>
                      <a:tcPr anchor="ctr"/>
                    </a:tc>
                    <a:tc>
                      <a:txBody>
                        <a:bodyPr/>
                        <a:lstStyle/>
                        <a:p>
                          <a:pPr algn="ctr"/>
                          <a:r>
                            <a:rPr lang="en-US" altLang="zh-CN" dirty="0"/>
                            <a:t>1/0/16</a:t>
                          </a:r>
                          <a:endParaRPr lang="zh-CN" altLang="en-US" dirty="0"/>
                        </a:p>
                      </a:txBody>
                      <a:tcPr anchor="ctr"/>
                    </a:tc>
                    <a:extLst>
                      <a:ext uri="{0D108BD9-81ED-4DB2-BD59-A6C34878D82A}">
                        <a16:rowId xmlns:a16="http://schemas.microsoft.com/office/drawing/2014/main" val="1699040488"/>
                      </a:ext>
                    </a:extLst>
                  </a:tr>
                </a:tbl>
              </a:graphicData>
            </a:graphic>
          </p:graphicFrame>
        </mc:Choice>
        <mc:Fallback>
          <p:graphicFrame>
            <p:nvGraphicFramePr>
              <p:cNvPr id="8" name="表格 7">
                <a:extLst>
                  <a:ext uri="{FF2B5EF4-FFF2-40B4-BE49-F238E27FC236}">
                    <a16:creationId xmlns:a16="http://schemas.microsoft.com/office/drawing/2014/main" id="{43241F41-8105-4B3D-9E26-FE8EDD9C15FB}"/>
                  </a:ext>
                </a:extLst>
              </p:cNvPr>
              <p:cNvGraphicFramePr>
                <a:graphicFrameLocks noGrp="1"/>
              </p:cNvGraphicFramePr>
              <p:nvPr>
                <p:extLst>
                  <p:ext uri="{D42A27DB-BD31-4B8C-83A1-F6EECF244321}">
                    <p14:modId xmlns:p14="http://schemas.microsoft.com/office/powerpoint/2010/main" val="2082945668"/>
                  </p:ext>
                </p:extLst>
              </p:nvPr>
            </p:nvGraphicFramePr>
            <p:xfrm>
              <a:off x="728268" y="2677041"/>
              <a:ext cx="10768408" cy="2098552"/>
            </p:xfrm>
            <a:graphic>
              <a:graphicData uri="http://schemas.openxmlformats.org/drawingml/2006/table">
                <a:tbl>
                  <a:tblPr firstRow="1" bandRow="1">
                    <a:tableStyleId>{5C22544A-7EE6-4342-B048-85BDC9FD1C3A}</a:tableStyleId>
                  </a:tblPr>
                  <a:tblGrid>
                    <a:gridCol w="2692102">
                      <a:extLst>
                        <a:ext uri="{9D8B030D-6E8A-4147-A177-3AD203B41FA5}">
                          <a16:colId xmlns:a16="http://schemas.microsoft.com/office/drawing/2014/main" val="2041736590"/>
                        </a:ext>
                      </a:extLst>
                    </a:gridCol>
                    <a:gridCol w="2692102">
                      <a:extLst>
                        <a:ext uri="{9D8B030D-6E8A-4147-A177-3AD203B41FA5}">
                          <a16:colId xmlns:a16="http://schemas.microsoft.com/office/drawing/2014/main" val="261042455"/>
                        </a:ext>
                      </a:extLst>
                    </a:gridCol>
                    <a:gridCol w="2692102">
                      <a:extLst>
                        <a:ext uri="{9D8B030D-6E8A-4147-A177-3AD203B41FA5}">
                          <a16:colId xmlns:a16="http://schemas.microsoft.com/office/drawing/2014/main" val="1990110251"/>
                        </a:ext>
                      </a:extLst>
                    </a:gridCol>
                    <a:gridCol w="2692102">
                      <a:extLst>
                        <a:ext uri="{9D8B030D-6E8A-4147-A177-3AD203B41FA5}">
                          <a16:colId xmlns:a16="http://schemas.microsoft.com/office/drawing/2014/main" val="1896734950"/>
                        </a:ext>
                      </a:extLst>
                    </a:gridCol>
                  </a:tblGrid>
                  <a:tr h="544072">
                    <a:tc>
                      <a:txBody>
                        <a:bodyPr/>
                        <a:lstStyle/>
                        <a:p>
                          <a:pPr algn="ctr"/>
                          <a:endParaRPr lang="zh-CN" altLang="en-US" dirty="0"/>
                        </a:p>
                      </a:txBody>
                      <a:tcPr anchor="ctr"/>
                    </a:tc>
                    <a:tc>
                      <a:txBody>
                        <a:bodyPr/>
                        <a:lstStyle/>
                        <a:p>
                          <a:pPr algn="ctr"/>
                          <a:r>
                            <a:rPr lang="en-US" altLang="zh-CN" dirty="0"/>
                            <a:t>Name</a:t>
                          </a:r>
                          <a:endParaRPr lang="zh-CN" altLang="en-US" dirty="0"/>
                        </a:p>
                      </a:txBody>
                      <a:tcPr anchor="ctr"/>
                    </a:tc>
                    <a:tc>
                      <a:txBody>
                        <a:bodyPr/>
                        <a:lstStyle/>
                        <a:p>
                          <a:pPr algn="ctr"/>
                          <a:r>
                            <a:rPr lang="en-US" altLang="zh-CN" dirty="0"/>
                            <a:t>Authors</a:t>
                          </a:r>
                          <a:endParaRPr lang="zh-CN" altLang="en-US" dirty="0"/>
                        </a:p>
                      </a:txBody>
                      <a:tcPr anchor="ctr"/>
                    </a:tc>
                    <a:tc>
                      <a:txBody>
                        <a:bodyPr/>
                        <a:lstStyle/>
                        <a:p>
                          <a:endParaRPr lang="zh-CN"/>
                        </a:p>
                      </a:txBody>
                      <a:tcPr anchor="ctr">
                        <a:blipFill>
                          <a:blip r:embed="rId5"/>
                          <a:stretch>
                            <a:fillRect l="-300000" t="-1124" r="-1131" b="-304494"/>
                          </a:stretch>
                        </a:blipFill>
                      </a:tcPr>
                    </a:tc>
                    <a:extLst>
                      <a:ext uri="{0D108BD9-81ED-4DB2-BD59-A6C34878D82A}">
                        <a16:rowId xmlns:a16="http://schemas.microsoft.com/office/drawing/2014/main" val="4090778906"/>
                      </a:ext>
                    </a:extLst>
                  </a:tr>
                  <a:tr h="640080">
                    <a:tc>
                      <a:txBody>
                        <a:bodyPr/>
                        <a:lstStyle/>
                        <a:p>
                          <a:pPr algn="ctr"/>
                          <a:r>
                            <a:rPr lang="en-US" altLang="zh-CN" i="0" dirty="0"/>
                            <a:t>Winner</a:t>
                          </a:r>
                          <a:endParaRPr lang="zh-CN" altLang="en-US" i="0" dirty="0"/>
                        </a:p>
                      </a:txBody>
                      <a:tcPr anchor="ctr"/>
                    </a:tc>
                    <a:tc>
                      <a:txBody>
                        <a:bodyPr/>
                        <a:lstStyle/>
                        <a:p>
                          <a:pPr algn="ctr"/>
                          <a:r>
                            <a:rPr lang="en-US" altLang="zh-CN" dirty="0"/>
                            <a:t>BBMPGA</a:t>
                          </a:r>
                          <a:endParaRPr lang="zh-CN" altLang="en-US" dirty="0"/>
                        </a:p>
                      </a:txBody>
                      <a:tcPr anchor="ctr"/>
                    </a:tc>
                    <a:tc>
                      <a:txBody>
                        <a:bodyPr/>
                        <a:lstStyle/>
                        <a:p>
                          <a:pPr algn="ctr"/>
                          <a:r>
                            <a:rPr lang="en-US" altLang="zh-CN" sz="1800" kern="1200" dirty="0" err="1">
                              <a:solidFill>
                                <a:schemeClr val="dk1"/>
                              </a:solidFill>
                              <a:effectLst/>
                              <a:latin typeface="+mn-lt"/>
                              <a:ea typeface="+mn-ea"/>
                              <a:cs typeface="+mn-cs"/>
                            </a:rPr>
                            <a:t>Shaopeng</a:t>
                          </a:r>
                          <a:r>
                            <a:rPr lang="en-US" altLang="zh-CN" sz="1800" kern="1200" dirty="0">
                              <a:solidFill>
                                <a:schemeClr val="dk1"/>
                              </a:solidFill>
                              <a:effectLst/>
                              <a:latin typeface="+mn-lt"/>
                              <a:ea typeface="+mn-ea"/>
                              <a:cs typeface="+mn-cs"/>
                            </a:rPr>
                            <a:t> Zhang, Xin Lin</a:t>
                          </a:r>
                          <a:endParaRPr lang="zh-CN" altLang="en-US" dirty="0"/>
                        </a:p>
                      </a:txBody>
                      <a:tcPr anchor="ctr"/>
                    </a:tc>
                    <a:tc>
                      <a:txBody>
                        <a:bodyPr/>
                        <a:lstStyle/>
                        <a:p>
                          <a:pPr algn="ctr"/>
                          <a:r>
                            <a:rPr lang="en-US" altLang="zh-CN" dirty="0"/>
                            <a:t>16/0/1</a:t>
                          </a:r>
                          <a:endParaRPr lang="zh-CN" altLang="en-US" dirty="0"/>
                        </a:p>
                      </a:txBody>
                      <a:tcPr anchor="ctr"/>
                    </a:tc>
                    <a:extLst>
                      <a:ext uri="{0D108BD9-81ED-4DB2-BD59-A6C34878D82A}">
                        <a16:rowId xmlns:a16="http://schemas.microsoft.com/office/drawing/2014/main" val="1823574936"/>
                      </a:ext>
                    </a:extLst>
                  </a:tr>
                  <a:tr h="914400">
                    <a:tc>
                      <a:txBody>
                        <a:bodyPr/>
                        <a:lstStyle/>
                        <a:p>
                          <a:pPr algn="ctr"/>
                          <a:r>
                            <a:rPr lang="en-US" altLang="zh-CN" sz="1800" b="0" i="0" kern="1200" dirty="0">
                              <a:solidFill>
                                <a:schemeClr val="dk1"/>
                              </a:solidFill>
                              <a:effectLst/>
                              <a:latin typeface="+mn-lt"/>
                              <a:ea typeface="+mn-ea"/>
                              <a:cs typeface="+mn-cs"/>
                            </a:rPr>
                            <a:t>Runner-up</a:t>
                          </a:r>
                          <a:endParaRPr lang="zh-CN" altLang="en-US" dirty="0"/>
                        </a:p>
                      </a:txBody>
                      <a:tcPr anchor="ctr"/>
                    </a:tc>
                    <a:tc>
                      <a:txBody>
                        <a:bodyPr/>
                        <a:lstStyle/>
                        <a:p>
                          <a:pPr algn="ctr"/>
                          <a:r>
                            <a:rPr lang="en-US" altLang="zh-CN" sz="1800" b="0" i="0" kern="1200" dirty="0">
                              <a:solidFill>
                                <a:schemeClr val="dk1"/>
                              </a:solidFill>
                              <a:effectLst/>
                              <a:latin typeface="+mn-lt"/>
                              <a:ea typeface="+mn-ea"/>
                              <a:cs typeface="+mn-cs"/>
                            </a:rPr>
                            <a:t>Dimension-based Algorithm Selector</a:t>
                          </a:r>
                          <a:r>
                            <a:rPr lang="zh-CN" altLang="en-US" sz="1800" b="0" i="0" kern="1200" dirty="0">
                              <a:solidFill>
                                <a:schemeClr val="dk1"/>
                              </a:solidFill>
                              <a:effectLst/>
                              <a:latin typeface="+mn-lt"/>
                              <a:ea typeface="+mn-ea"/>
                              <a:cs typeface="+mn-cs"/>
                            </a:rPr>
                            <a:t>（</a:t>
                          </a:r>
                          <a:r>
                            <a:rPr lang="en-US" altLang="zh-CN" sz="1800" b="0" i="0" kern="1200" dirty="0">
                              <a:solidFill>
                                <a:schemeClr val="dk1"/>
                              </a:solidFill>
                              <a:effectLst/>
                              <a:latin typeface="+mn-lt"/>
                              <a:ea typeface="+mn-ea"/>
                              <a:cs typeface="+mn-cs"/>
                            </a:rPr>
                            <a:t>DBAS</a:t>
                          </a:r>
                          <a:r>
                            <a:rPr lang="zh-CN" altLang="en-US" sz="1800" b="0" i="0" kern="1200" dirty="0">
                              <a:solidFill>
                                <a:schemeClr val="dk1"/>
                              </a:solidFill>
                              <a:effectLst/>
                              <a:latin typeface="+mn-lt"/>
                              <a:ea typeface="+mn-ea"/>
                              <a:cs typeface="+mn-cs"/>
                            </a:rPr>
                            <a:t>）</a:t>
                          </a:r>
                          <a:endParaRPr lang="zh-CN" altLang="en-US" i="0" dirty="0"/>
                        </a:p>
                      </a:txBody>
                      <a:tcPr anchor="ctr"/>
                    </a:tc>
                    <a:tc>
                      <a:txBody>
                        <a:bodyPr/>
                        <a:lstStyle/>
                        <a:p>
                          <a:pPr algn="ctr"/>
                          <a:r>
                            <a:rPr lang="en-US" altLang="zh-CN" dirty="0" err="1"/>
                            <a:t>Mingyin</a:t>
                          </a:r>
                          <a:r>
                            <a:rPr lang="en-US" altLang="zh-CN" dirty="0"/>
                            <a:t> Zou, </a:t>
                          </a:r>
                          <a:r>
                            <a:rPr lang="en-US" altLang="zh-CN" dirty="0" err="1"/>
                            <a:t>Xiaomin</a:t>
                          </a:r>
                          <a:r>
                            <a:rPr lang="en-US" altLang="zh-CN" dirty="0"/>
                            <a:t> Zhu, </a:t>
                          </a:r>
                          <a:r>
                            <a:rPr lang="en-US" altLang="zh-CN" dirty="0" err="1"/>
                            <a:t>Guangrong</a:t>
                          </a:r>
                          <a:r>
                            <a:rPr lang="en-US" altLang="zh-CN" dirty="0"/>
                            <a:t> You</a:t>
                          </a:r>
                          <a:endParaRPr lang="zh-CN" altLang="en-US" dirty="0"/>
                        </a:p>
                      </a:txBody>
                      <a:tcPr anchor="ctr"/>
                    </a:tc>
                    <a:tc>
                      <a:txBody>
                        <a:bodyPr/>
                        <a:lstStyle/>
                        <a:p>
                          <a:pPr algn="ctr"/>
                          <a:r>
                            <a:rPr lang="en-US" altLang="zh-CN" dirty="0"/>
                            <a:t>1/0/16</a:t>
                          </a:r>
                          <a:endParaRPr lang="zh-CN" altLang="en-US" dirty="0"/>
                        </a:p>
                      </a:txBody>
                      <a:tcPr anchor="ctr"/>
                    </a:tc>
                    <a:extLst>
                      <a:ext uri="{0D108BD9-81ED-4DB2-BD59-A6C34878D82A}">
                        <a16:rowId xmlns:a16="http://schemas.microsoft.com/office/drawing/2014/main" val="1699040488"/>
                      </a:ext>
                    </a:extLst>
                  </a:tr>
                </a:tbl>
              </a:graphicData>
            </a:graphic>
          </p:graphicFrame>
        </mc:Fallback>
      </mc:AlternateContent>
    </p:spTree>
    <p:custDataLst>
      <p:tags r:id="rId1"/>
    </p:custDataLst>
    <p:extLst>
      <p:ext uri="{BB962C8B-B14F-4D97-AF65-F5344CB8AC3E}">
        <p14:creationId xmlns:p14="http://schemas.microsoft.com/office/powerpoint/2010/main" val="81975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95329" y="549277"/>
            <a:ext cx="10801351" cy="57594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95329" y="2705727"/>
            <a:ext cx="10801351" cy="1446550"/>
          </a:xfrm>
          <a:prstGeom prst="rect">
            <a:avLst/>
          </a:prstGeom>
          <a:noFill/>
        </p:spPr>
        <p:txBody>
          <a:bodyPr wrap="square" rtlCol="0">
            <a:spAutoFit/>
          </a:bodyPr>
          <a:lstStyle/>
          <a:p>
            <a:pPr algn="ctr"/>
            <a:r>
              <a:rPr lang="en-US" altLang="zh-CN" sz="8800" b="1" dirty="0">
                <a:solidFill>
                  <a:schemeClr val="bg1"/>
                </a:solidFill>
                <a:latin typeface="Times New Roman" pitchFamily="18" charset="0"/>
                <a:cs typeface="Times New Roman" pitchFamily="18" charset="0"/>
              </a:rPr>
              <a:t>THANK YOU</a:t>
            </a:r>
            <a:endParaRPr lang="zh-CN" altLang="en-US" sz="8800" b="1" dirty="0">
              <a:solidFill>
                <a:schemeClr val="bg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768552" y="209265"/>
            <a:ext cx="10573661" cy="553998"/>
          </a:xfrm>
          <a:prstGeom prst="rect">
            <a:avLst/>
          </a:prstGeom>
          <a:noFill/>
        </p:spPr>
        <p:txBody>
          <a:bodyPr wrap="square" rtlCol="0">
            <a:spAutoFit/>
          </a:bodyPr>
          <a:lstStyle/>
          <a:p>
            <a:r>
              <a:rPr lang="en-US" altLang="zh-CN" sz="3000" b="1" dirty="0">
                <a:latin typeface="Times New Roman" panose="02020603050405020304" pitchFamily="18" charset="0"/>
                <a:cs typeface="Times New Roman" panose="02020603050405020304" pitchFamily="18" charset="0"/>
              </a:rPr>
              <a:t>Multiparty </a:t>
            </a:r>
            <a:r>
              <a:rPr lang="en-US" altLang="zh-CN" sz="3000" b="1" dirty="0" err="1">
                <a:latin typeface="Times New Roman" panose="02020603050405020304" pitchFamily="18" charset="0"/>
                <a:cs typeface="Times New Roman" panose="02020603050405020304" pitchFamily="18" charset="0"/>
              </a:rPr>
              <a:t>Multiobjective</a:t>
            </a:r>
            <a:r>
              <a:rPr lang="en-US" altLang="zh-CN" sz="3000" b="1" dirty="0">
                <a:latin typeface="Times New Roman" panose="02020603050405020304" pitchFamily="18" charset="0"/>
                <a:cs typeface="Times New Roman" panose="02020603050405020304" pitchFamily="18" charset="0"/>
              </a:rPr>
              <a:t> Optimization Problem (MPMOP)</a:t>
            </a:r>
            <a:endParaRPr lang="zh-CN" altLang="en-US" sz="3000" b="1" dirty="0">
              <a:latin typeface="Times New Roman" panose="02020603050405020304" pitchFamily="18" charset="0"/>
              <a:cs typeface="Times New Roman" panose="02020603050405020304" pitchFamily="18" charset="0"/>
            </a:endParaRPr>
          </a:p>
        </p:txBody>
      </p:sp>
      <p:sp>
        <p:nvSpPr>
          <p:cNvPr id="25" name="矩形 24"/>
          <p:cNvSpPr/>
          <p:nvPr/>
        </p:nvSpPr>
        <p:spPr>
          <a:xfrm>
            <a:off x="655184" y="1292452"/>
            <a:ext cx="10573661" cy="2210670"/>
          </a:xfrm>
          <a:prstGeom prst="rect">
            <a:avLst/>
          </a:prstGeom>
        </p:spPr>
        <p:txBody>
          <a:bodyPr wrap="square">
            <a:spAutoFit/>
          </a:bodyPr>
          <a:lstStyle/>
          <a:p>
            <a:pPr marL="358775" lvl="1" indent="-358775" algn="just">
              <a:lnSpc>
                <a:spcPct val="125000"/>
              </a:lnSpc>
              <a:spcAft>
                <a:spcPts val="1200"/>
              </a:spcAft>
              <a:buClr>
                <a:schemeClr val="accent5">
                  <a:lumMod val="75000"/>
                </a:schemeClr>
              </a:buClr>
              <a:buFont typeface="Wingdings" panose="05000000000000000000" pitchFamily="2" charset="2"/>
              <a:buChar char="p"/>
            </a:pPr>
            <a:r>
              <a:rPr lang="en-US" altLang="zh-CN" sz="2200" dirty="0">
                <a:latin typeface="Times New Roman" panose="02020603050405020304" pitchFamily="18" charset="0"/>
                <a:cs typeface="Times New Roman" panose="02020603050405020304" pitchFamily="18" charset="0"/>
              </a:rPr>
              <a:t>Multiparty </a:t>
            </a:r>
            <a:r>
              <a:rPr lang="en-US" altLang="zh-CN" sz="2200" dirty="0" err="1">
                <a:latin typeface="Times New Roman" panose="02020603050405020304" pitchFamily="18" charset="0"/>
                <a:cs typeface="Times New Roman" panose="02020603050405020304" pitchFamily="18" charset="0"/>
              </a:rPr>
              <a:t>Multiobjective</a:t>
            </a:r>
            <a:r>
              <a:rPr lang="en-US" altLang="zh-CN" sz="2200" dirty="0">
                <a:latin typeface="Times New Roman" panose="02020603050405020304" pitchFamily="18" charset="0"/>
                <a:cs typeface="Times New Roman" panose="02020603050405020304" pitchFamily="18" charset="0"/>
              </a:rPr>
              <a:t> Optimization Problem (MPMOP) is a class of </a:t>
            </a:r>
            <a:r>
              <a:rPr lang="en-US" altLang="zh-CN" sz="2200" dirty="0" err="1">
                <a:latin typeface="Times New Roman" panose="02020603050405020304" pitchFamily="18" charset="0"/>
                <a:cs typeface="Times New Roman" panose="02020603050405020304" pitchFamily="18" charset="0"/>
              </a:rPr>
              <a:t>multiobjective</a:t>
            </a:r>
            <a:r>
              <a:rPr lang="en-US" altLang="zh-CN" sz="2200" dirty="0">
                <a:latin typeface="Times New Roman" panose="02020603050405020304" pitchFamily="18" charset="0"/>
                <a:cs typeface="Times New Roman" panose="02020603050405020304" pitchFamily="18" charset="0"/>
              </a:rPr>
              <a:t> optimization problems (MOP), which involve multiple decision-makers (DMs).</a:t>
            </a:r>
          </a:p>
          <a:p>
            <a:pPr marL="800100" lvl="1" indent="-342900">
              <a:lnSpc>
                <a:spcPct val="125000"/>
              </a:lnSpc>
              <a:spcAft>
                <a:spcPts val="1200"/>
              </a:spcAft>
              <a:buClr>
                <a:schemeClr val="accent5">
                  <a:lumMod val="75000"/>
                </a:schemeClr>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Challenge: MPMOP are often regarded as general MOPs, wherein the optimization objectives of various decision-makers are collected, and multiple decision-makers are considered as a single role.</a:t>
            </a:r>
          </a:p>
        </p:txBody>
      </p:sp>
      <p:sp>
        <p:nvSpPr>
          <p:cNvPr id="4" name="灯片编号占位符 3"/>
          <p:cNvSpPr>
            <a:spLocks noGrp="1"/>
          </p:cNvSpPr>
          <p:nvPr>
            <p:ph type="sldNum" sz="quarter" idx="12"/>
          </p:nvPr>
        </p:nvSpPr>
        <p:spPr/>
        <p:txBody>
          <a:bodyPr/>
          <a:lstStyle/>
          <a:p>
            <a:fld id="{51D91E7F-84B6-4064-9D4E-CC7D244BCA04}" type="slidenum">
              <a:rPr lang="zh-CN" altLang="en-US" smtClean="0">
                <a:latin typeface="宋体" pitchFamily="2" charset="-122"/>
                <a:ea typeface="宋体" pitchFamily="2" charset="-122"/>
              </a:rPr>
              <a:pPr/>
              <a:t>3</a:t>
            </a:fld>
            <a:endParaRPr lang="zh-CN" altLang="en-US" dirty="0">
              <a:latin typeface="宋体" pitchFamily="2" charset="-122"/>
              <a:ea typeface="宋体" pitchFamily="2" charset="-122"/>
            </a:endParaRPr>
          </a:p>
        </p:txBody>
      </p:sp>
      <p:sp>
        <p:nvSpPr>
          <p:cNvPr id="27" name="圆角矩形 26"/>
          <p:cNvSpPr/>
          <p:nvPr/>
        </p:nvSpPr>
        <p:spPr>
          <a:xfrm>
            <a:off x="368303" y="952505"/>
            <a:ext cx="11239500" cy="4571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6" name="矩形 15"/>
          <p:cNvSpPr/>
          <p:nvPr/>
        </p:nvSpPr>
        <p:spPr>
          <a:xfrm>
            <a:off x="695326" y="5806334"/>
            <a:ext cx="10493378" cy="523220"/>
          </a:xfrm>
          <a:prstGeom prst="rect">
            <a:avLst/>
          </a:prstGeom>
        </p:spPr>
        <p:txBody>
          <a:bodyPr wrap="square">
            <a:spAutoFit/>
          </a:bodyPr>
          <a:lstStyle/>
          <a:p>
            <a:pPr algn="just"/>
            <a:r>
              <a:rPr lang="en-US" altLang="zh-CN" sz="14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Wenjian</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Luo, Peilan Xu, Shengxiang Yang, and </a:t>
            </a:r>
            <a:r>
              <a:rPr lang="en-US" altLang="zh-CN" sz="1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Yuhui</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Shi. </a:t>
            </a:r>
            <a:r>
              <a:rPr lang="en-US" altLang="zh-CN" sz="1400" dirty="0">
                <a:latin typeface="Times New Roman" panose="02020603050405020304" pitchFamily="18" charset="0"/>
                <a:ea typeface="Microsoft YaHei" panose="020B0503020204020204" pitchFamily="34" charset="-122"/>
                <a:cs typeface="Times New Roman" panose="02020603050405020304" pitchFamily="18" charset="0"/>
              </a:rPr>
              <a:t>Benchmark for CEC 2024 Competition on Multiparty </a:t>
            </a:r>
            <a:r>
              <a:rPr lang="en-US" altLang="zh-CN" sz="1400" dirty="0" err="1">
                <a:latin typeface="Times New Roman" panose="02020603050405020304" pitchFamily="18" charset="0"/>
                <a:ea typeface="Microsoft YaHei" panose="020B0503020204020204" pitchFamily="34" charset="-122"/>
                <a:cs typeface="Times New Roman" panose="02020603050405020304" pitchFamily="18" charset="0"/>
              </a:rPr>
              <a:t>Multiobjective</a:t>
            </a:r>
            <a:r>
              <a:rPr lang="en-US" altLang="zh-CN" sz="1400" dirty="0">
                <a:latin typeface="Times New Roman" panose="02020603050405020304" pitchFamily="18" charset="0"/>
                <a:ea typeface="Microsoft YaHei" panose="020B0503020204020204" pitchFamily="34" charset="-122"/>
                <a:cs typeface="Times New Roman" panose="02020603050405020304" pitchFamily="18" charset="0"/>
              </a:rPr>
              <a:t> Optimization</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i="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arXiv</a:t>
            </a:r>
            <a:r>
              <a:rPr lang="en-US" altLang="zh-CN" sz="14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preprint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arXiv:2402.02033, 2024.</a:t>
            </a:r>
            <a:endParaRPr lang="zh-CN" altLang="en-US" sz="1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3AF2882-4878-ECF1-A25D-0FC70E35B8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28845" y="180146"/>
            <a:ext cx="767077" cy="5704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47267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768552" y="209265"/>
            <a:ext cx="10346923"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Definitions of DMMOPs</a:t>
            </a:r>
            <a:endParaRPr lang="zh-CN" altLang="en-US"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矩形 24"/>
              <p:cNvSpPr/>
              <p:nvPr/>
            </p:nvSpPr>
            <p:spPr>
              <a:xfrm>
                <a:off x="655184" y="1292452"/>
                <a:ext cx="10573661" cy="5422638"/>
              </a:xfrm>
              <a:prstGeom prst="rect">
                <a:avLst/>
              </a:prstGeom>
            </p:spPr>
            <p:txBody>
              <a:bodyPr wrap="square">
                <a:spAutoFit/>
              </a:bodyPr>
              <a:lstStyle/>
              <a:p>
                <a:pPr marL="358775" lvl="1" indent="-358775" algn="just">
                  <a:lnSpc>
                    <a:spcPct val="125000"/>
                  </a:lnSpc>
                  <a:spcAft>
                    <a:spcPts val="1200"/>
                  </a:spcAft>
                  <a:buClr>
                    <a:schemeClr val="accent5">
                      <a:lumMod val="75000"/>
                    </a:schemeClr>
                  </a:buClr>
                  <a:buFont typeface="Wingdings" panose="05000000000000000000" pitchFamily="2" charset="2"/>
                  <a:buChar char="p"/>
                </a:pPr>
                <a:r>
                  <a:rPr lang="en-US" altLang="zh-CN" sz="2000" dirty="0">
                    <a:latin typeface="Times New Roman" panose="02020603050405020304" pitchFamily="18" charset="0"/>
                    <a:cs typeface="Times New Roman" panose="02020603050405020304" pitchFamily="18" charset="0"/>
                  </a:rPr>
                  <a:t>Definitions:</a:t>
                </a:r>
              </a:p>
              <a:p>
                <a:pPr marL="358775" lvl="1" indent="-358775" algn="just">
                  <a:lnSpc>
                    <a:spcPct val="125000"/>
                  </a:lnSpc>
                  <a:spcAft>
                    <a:spcPts val="1200"/>
                  </a:spcAft>
                  <a:buClr>
                    <a:schemeClr val="accent5">
                      <a:lumMod val="75000"/>
                    </a:schemeClr>
                  </a:buClr>
                  <a:buFont typeface="Wingdings" panose="05000000000000000000" pitchFamily="2" charset="2"/>
                  <a:buChar char="p"/>
                </a:pPr>
                <a:endParaRPr lang="en-US" altLang="zh-CN" sz="2000" dirty="0">
                  <a:latin typeface="Times New Roman" panose="02020603050405020304" pitchFamily="18" charset="0"/>
                  <a:cs typeface="Times New Roman" panose="02020603050405020304" pitchFamily="18" charset="0"/>
                </a:endParaRPr>
              </a:p>
              <a:p>
                <a:pPr marL="0" lvl="1" algn="ctr">
                  <a:lnSpc>
                    <a:spcPct val="125000"/>
                  </a:lnSpc>
                  <a:spcAft>
                    <a:spcPts val="1200"/>
                  </a:spcAft>
                  <a:buClr>
                    <a:schemeClr val="accent5">
                      <a:lumMod val="75000"/>
                    </a:schemeClr>
                  </a:buClr>
                </a:pPr>
                <a:endParaRPr lang="en-US" altLang="zh-CN" sz="2000" dirty="0">
                  <a:latin typeface="Times New Roman" panose="02020603050405020304" pitchFamily="18" charset="0"/>
                  <a:cs typeface="Times New Roman" panose="02020603050405020304" pitchFamily="18" charset="0"/>
                </a:endParaRPr>
              </a:p>
              <a:p>
                <a:pPr marL="342900" lvl="1" indent="-342900">
                  <a:lnSpc>
                    <a:spcPct val="125000"/>
                  </a:lnSpc>
                  <a:spcAft>
                    <a:spcPts val="1200"/>
                  </a:spcAft>
                  <a:buClr>
                    <a:schemeClr val="accent5">
                      <a:lumMod val="75000"/>
                    </a:schemeClr>
                  </a:buClr>
                  <a:buFont typeface="Wingdings" panose="05000000000000000000" pitchFamily="2" charset="2"/>
                  <a:buChar char="l"/>
                </a:pPr>
                <a14:m>
                  <m:oMath xmlns:m="http://schemas.openxmlformats.org/officeDocument/2006/math">
                    <m:r>
                      <a:rPr lang="en-US" altLang="zh-CN" sz="2000" b="1" i="0" dirty="0" smtClean="0">
                        <a:latin typeface="Cambria Math" panose="02040503050406030204" pitchFamily="18" charset="0"/>
                        <a:cs typeface="Times New Roman" panose="02020603050405020304" pitchFamily="18" charset="0"/>
                      </a:rPr>
                      <m:t>𝐱</m:t>
                    </m:r>
                    <m:r>
                      <a:rPr lang="en-US" altLang="zh-CN" sz="2000" i="1" dirty="0" smtClean="0">
                        <a:latin typeface="Cambria Math" panose="02040503050406030204" pitchFamily="18" charset="0"/>
                        <a:cs typeface="Times New Roman" panose="02020603050405020304" pitchFamily="18" charset="0"/>
                      </a:rPr>
                      <m:t>=(</m:t>
                    </m:r>
                    <m:sSub>
                      <m:sSubPr>
                        <m:ctrlPr>
                          <a:rPr lang="en-US" altLang="zh-CN" sz="2000" b="0" i="1" dirty="0" smtClean="0">
                            <a:latin typeface="Cambria Math" panose="02040503050406030204" pitchFamily="18" charset="0"/>
                            <a:cs typeface="Times New Roman" panose="02020603050405020304" pitchFamily="18" charset="0"/>
                          </a:rPr>
                        </m:ctrlPr>
                      </m:sSubPr>
                      <m:e>
                        <m:r>
                          <a:rPr lang="en-US" altLang="zh-CN" sz="2000" i="1" dirty="0" smtClean="0">
                            <a:latin typeface="Cambria Math" panose="02040503050406030204" pitchFamily="18" charset="0"/>
                            <a:cs typeface="Times New Roman" panose="02020603050405020304" pitchFamily="18" charset="0"/>
                          </a:rPr>
                          <m:t>𝑥</m:t>
                        </m:r>
                      </m:e>
                      <m:sub>
                        <m:r>
                          <a:rPr lang="en-US" altLang="zh-CN" sz="2000" i="1" dirty="0" smtClean="0">
                            <a:latin typeface="Cambria Math" panose="02040503050406030204" pitchFamily="18" charset="0"/>
                            <a:cs typeface="Times New Roman" panose="02020603050405020304" pitchFamily="18" charset="0"/>
                          </a:rPr>
                          <m:t>1</m:t>
                        </m:r>
                      </m:sub>
                    </m:sSub>
                    <m:r>
                      <a:rPr lang="en-US" altLang="zh-CN" sz="2000" b="0" i="1" dirty="0" smtClean="0">
                        <a:latin typeface="Cambria Math" panose="02040503050406030204" pitchFamily="18" charset="0"/>
                        <a:cs typeface="Times New Roman" panose="02020603050405020304" pitchFamily="18" charset="0"/>
                      </a:rPr>
                      <m:t>,…,</m:t>
                    </m:r>
                    <m:sSub>
                      <m:sSubPr>
                        <m:ctrlPr>
                          <a:rPr lang="en-US" altLang="zh-CN" sz="2000" b="0" i="1" dirty="0" smtClean="0">
                            <a:latin typeface="Cambria Math" panose="02040503050406030204" pitchFamily="18" charset="0"/>
                            <a:cs typeface="Times New Roman" panose="02020603050405020304" pitchFamily="18" charset="0"/>
                          </a:rPr>
                        </m:ctrlPr>
                      </m:sSubPr>
                      <m:e>
                        <m:r>
                          <a:rPr lang="en-US" altLang="zh-CN" sz="2000" i="1" dirty="0" err="1" smtClean="0">
                            <a:latin typeface="Cambria Math" panose="02040503050406030204" pitchFamily="18" charset="0"/>
                            <a:cs typeface="Times New Roman" panose="02020603050405020304" pitchFamily="18" charset="0"/>
                          </a:rPr>
                          <m:t>𝑥</m:t>
                        </m:r>
                      </m:e>
                      <m:sub>
                        <m:r>
                          <a:rPr lang="en-US" altLang="zh-CN" sz="2000" i="1" dirty="0" err="1" smtClean="0">
                            <a:latin typeface="Cambria Math" panose="02040503050406030204" pitchFamily="18" charset="0"/>
                            <a:cs typeface="Times New Roman" panose="02020603050405020304" pitchFamily="18" charset="0"/>
                          </a:rPr>
                          <m:t>𝑛</m:t>
                        </m:r>
                      </m:sub>
                    </m:sSub>
                    <m:r>
                      <a:rPr lang="en-US" altLang="zh-CN" sz="2000" i="1" dirty="0" smtClean="0">
                        <a:latin typeface="Cambria Math" panose="02040503050406030204" pitchFamily="18" charset="0"/>
                        <a:cs typeface="Times New Roman" panose="02020603050405020304" pitchFamily="18" charset="0"/>
                      </a:rPr>
                      <m:t>) </m:t>
                    </m:r>
                  </m:oMath>
                </a14:m>
                <a:r>
                  <a:rPr lang="en-US" altLang="zh-CN" sz="2000" dirty="0">
                    <a:latin typeface="Times New Roman" panose="02020603050405020304" pitchFamily="18" charset="0"/>
                    <a:cs typeface="Times New Roman" panose="02020603050405020304" pitchFamily="18" charset="0"/>
                  </a:rPr>
                  <a:t>denotes the decision vector.</a:t>
                </a:r>
              </a:p>
              <a:p>
                <a:pPr marL="342900" lvl="1" indent="-342900">
                  <a:lnSpc>
                    <a:spcPct val="125000"/>
                  </a:lnSpc>
                  <a:spcAft>
                    <a:spcPts val="1200"/>
                  </a:spcAft>
                  <a:buClr>
                    <a:schemeClr val="accent5">
                      <a:lumMod val="75000"/>
                    </a:schemeClr>
                  </a:buClr>
                  <a:buFont typeface="Wingdings" panose="05000000000000000000" pitchFamily="2" charset="2"/>
                  <a:buChar char="l"/>
                </a:pPr>
                <a14:m>
                  <m:oMath xmlns:m="http://schemas.openxmlformats.org/officeDocument/2006/math">
                    <m:d>
                      <m:dPr>
                        <m:ctrlPr>
                          <a:rPr lang="en-US" altLang="zh-CN" sz="2000" b="0" i="1" smtClean="0">
                            <a:latin typeface="Cambria Math" panose="02040503050406030204" pitchFamily="18" charset="0"/>
                            <a:cs typeface="Times New Roman" panose="02020603050405020304" pitchFamily="18" charset="0"/>
                          </a:rPr>
                        </m:ctrlPr>
                      </m:dPr>
                      <m:e>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𝑓</m:t>
                            </m:r>
                          </m:e>
                          <m:sub>
                            <m:r>
                              <a:rPr lang="en-US" altLang="zh-CN" sz="2000" b="0" i="1" smtClean="0">
                                <a:latin typeface="Cambria Math" panose="02040503050406030204" pitchFamily="18" charset="0"/>
                                <a:cs typeface="Times New Roman" panose="02020603050405020304" pitchFamily="18" charset="0"/>
                              </a:rPr>
                              <m:t>1</m:t>
                            </m:r>
                          </m:sub>
                        </m:sSub>
                        <m:r>
                          <a:rPr lang="en-US" altLang="zh-CN" sz="2000" b="0" i="1" smtClean="0">
                            <a:latin typeface="Cambria Math" panose="02040503050406030204" pitchFamily="18" charset="0"/>
                            <a:cs typeface="Times New Roman" panose="02020603050405020304" pitchFamily="18" charset="0"/>
                          </a:rPr>
                          <m:t>,…,</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𝑓</m:t>
                            </m:r>
                          </m:e>
                          <m:sub>
                            <m:r>
                              <a:rPr lang="en-US" altLang="zh-CN" sz="2000" b="0" i="1" smtClean="0">
                                <a:latin typeface="Cambria Math" panose="02040503050406030204" pitchFamily="18" charset="0"/>
                                <a:cs typeface="Times New Roman" panose="02020603050405020304" pitchFamily="18" charset="0"/>
                              </a:rPr>
                              <m:t>𝑘</m:t>
                            </m:r>
                          </m:sub>
                        </m:sSub>
                      </m:e>
                    </m:d>
                    <m:r>
                      <a:rPr lang="en-US" altLang="zh-CN" sz="2000" b="0" i="1" smtClean="0">
                        <a:latin typeface="Cambria Math" panose="02040503050406030204" pitchFamily="18" charset="0"/>
                        <a:cs typeface="Times New Roman" panose="02020603050405020304" pitchFamily="18" charset="0"/>
                      </a:rPr>
                      <m:t>,</m:t>
                    </m:r>
                    <m:d>
                      <m:dPr>
                        <m:ctrlPr>
                          <a:rPr lang="en-US" altLang="zh-CN" sz="2000" i="1">
                            <a:latin typeface="Cambria Math" panose="02040503050406030204" pitchFamily="18" charset="0"/>
                            <a:cs typeface="Times New Roman" panose="02020603050405020304" pitchFamily="18" charset="0"/>
                          </a:rPr>
                        </m:ctrlPr>
                      </m:dPr>
                      <m:e>
                        <m:sSub>
                          <m:sSubPr>
                            <m:ctrlPr>
                              <a:rPr lang="en-US" altLang="zh-CN" sz="2000" i="1">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𝑔</m:t>
                            </m:r>
                          </m:e>
                          <m:sub>
                            <m:r>
                              <a:rPr lang="en-US" altLang="zh-CN" sz="2000" i="1">
                                <a:latin typeface="Cambria Math" panose="02040503050406030204" pitchFamily="18" charset="0"/>
                                <a:cs typeface="Times New Roman" panose="02020603050405020304" pitchFamily="18" charset="0"/>
                              </a:rPr>
                              <m:t>1</m:t>
                            </m:r>
                          </m:sub>
                        </m:sSub>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𝑔</m:t>
                            </m:r>
                          </m:e>
                          <m:sub>
                            <m:r>
                              <a:rPr lang="en-US" altLang="zh-CN" sz="2000" b="0" i="1" smtClean="0">
                                <a:latin typeface="Cambria Math" panose="02040503050406030204" pitchFamily="18" charset="0"/>
                                <a:cs typeface="Times New Roman" panose="02020603050405020304" pitchFamily="18" charset="0"/>
                              </a:rPr>
                              <m:t>𝑝</m:t>
                            </m:r>
                          </m:sub>
                        </m:sSub>
                      </m:e>
                    </m:d>
                    <m:r>
                      <a:rPr lang="en-US" altLang="zh-CN" sz="2000" b="0" i="1" smtClean="0">
                        <a:latin typeface="Cambria Math" panose="02040503050406030204" pitchFamily="18" charset="0"/>
                        <a:cs typeface="Times New Roman" panose="02020603050405020304" pitchFamily="18" charset="0"/>
                      </a:rPr>
                      <m:t>,</m:t>
                    </m:r>
                    <m:d>
                      <m:dPr>
                        <m:ctrlPr>
                          <a:rPr lang="en-US" altLang="zh-CN" sz="2000" i="1">
                            <a:latin typeface="Cambria Math" panose="02040503050406030204" pitchFamily="18" charset="0"/>
                            <a:cs typeface="Times New Roman" panose="02020603050405020304" pitchFamily="18" charset="0"/>
                          </a:rPr>
                        </m:ctrlPr>
                      </m:dPr>
                      <m:e>
                        <m:sSub>
                          <m:sSubPr>
                            <m:ctrlPr>
                              <a:rPr lang="en-US" altLang="zh-CN" sz="2000" i="1">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h</m:t>
                            </m:r>
                          </m:e>
                          <m:sub>
                            <m:r>
                              <a:rPr lang="en-US" altLang="zh-CN" sz="2000" i="1">
                                <a:latin typeface="Cambria Math" panose="02040503050406030204" pitchFamily="18" charset="0"/>
                                <a:cs typeface="Times New Roman" panose="02020603050405020304" pitchFamily="18" charset="0"/>
                              </a:rPr>
                              <m:t>1</m:t>
                            </m:r>
                          </m:sub>
                        </m:sSub>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h</m:t>
                            </m:r>
                          </m:e>
                          <m:sub>
                            <m:r>
                              <a:rPr lang="en-US" altLang="zh-CN" sz="2000" b="0" i="1" smtClean="0">
                                <a:latin typeface="Cambria Math" panose="02040503050406030204" pitchFamily="18" charset="0"/>
                                <a:cs typeface="Times New Roman" panose="02020603050405020304" pitchFamily="18" charset="0"/>
                              </a:rPr>
                              <m:t>𝑞</m:t>
                            </m:r>
                          </m:sub>
                        </m:sSub>
                      </m:e>
                    </m:d>
                  </m:oMath>
                </a14:m>
                <a:r>
                  <a:rPr lang="en-US" altLang="zh-CN" sz="2000" dirty="0">
                    <a:latin typeface="Times New Roman" panose="02020603050405020304" pitchFamily="18" charset="0"/>
                    <a:cs typeface="Times New Roman" panose="02020603050405020304" pitchFamily="18" charset="0"/>
                  </a:rPr>
                  <a:t> represents the objective functions, inequality and equality constraint functions</a:t>
                </a:r>
              </a:p>
              <a:p>
                <a:pPr marL="342900" lvl="1" indent="-342900">
                  <a:lnSpc>
                    <a:spcPct val="125000"/>
                  </a:lnSpc>
                  <a:spcAft>
                    <a:spcPts val="1200"/>
                  </a:spcAft>
                  <a:buClr>
                    <a:schemeClr val="accent5">
                      <a:lumMod val="75000"/>
                    </a:schemeClr>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For </a:t>
                </a:r>
                <a14:m>
                  <m:oMath xmlns:m="http://schemas.openxmlformats.org/officeDocument/2006/math">
                    <m:sSup>
                      <m:sSupPr>
                        <m:ctrlPr>
                          <a:rPr lang="en-US" altLang="zh-CN" sz="2000" b="0" i="1" dirty="0" smtClean="0">
                            <a:latin typeface="Cambria Math" panose="02040503050406030204" pitchFamily="18" charset="0"/>
                            <a:cs typeface="Times New Roman" panose="02020603050405020304" pitchFamily="18" charset="0"/>
                          </a:rPr>
                        </m:ctrlPr>
                      </m:sSupPr>
                      <m:e>
                        <m:r>
                          <a:rPr lang="en-US" altLang="zh-CN" sz="2000" i="1" dirty="0" smtClean="0">
                            <a:latin typeface="Cambria Math" panose="02040503050406030204" pitchFamily="18" charset="0"/>
                            <a:cs typeface="Times New Roman" panose="02020603050405020304" pitchFamily="18" charset="0"/>
                          </a:rPr>
                          <m:t>𝑥</m:t>
                        </m:r>
                      </m:e>
                      <m:sup>
                        <m:r>
                          <a:rPr lang="en-US" altLang="zh-CN" sz="2000" i="1" dirty="0" smtClean="0">
                            <a:latin typeface="Cambria Math" panose="02040503050406030204" pitchFamily="18" charset="0"/>
                            <a:cs typeface="Times New Roman" panose="02020603050405020304" pitchFamily="18" charset="0"/>
                          </a:rPr>
                          <m:t>∗</m:t>
                        </m:r>
                      </m:sup>
                    </m:sSup>
                    <m:r>
                      <a:rPr lang="en-US" altLang="zh-CN" sz="2000" i="1" dirty="0" smtClean="0">
                        <a:latin typeface="Cambria Math" panose="02040503050406030204" pitchFamily="18" charset="0"/>
                        <a:cs typeface="Times New Roman" panose="02020603050405020304" pitchFamily="18" charset="0"/>
                      </a:rPr>
                      <m:t> </m:t>
                    </m:r>
                  </m:oMath>
                </a14:m>
                <a:r>
                  <a:rPr lang="en-US" altLang="zh-CN" sz="2000" dirty="0">
                    <a:latin typeface="Times New Roman" panose="02020603050405020304" pitchFamily="18" charset="0"/>
                    <a:cs typeface="Times New Roman" panose="02020603050405020304" pitchFamily="18" charset="0"/>
                  </a:rPr>
                  <a:t>to meet the criteria of being the best solution,  we have the following two conditions: </a:t>
                </a:r>
              </a:p>
              <a:p>
                <a:pPr lvl="2" indent="-457200">
                  <a:lnSpc>
                    <a:spcPct val="125000"/>
                  </a:lnSpc>
                  <a:spcAft>
                    <a:spcPts val="1200"/>
                  </a:spcAft>
                  <a:buClr>
                    <a:schemeClr val="accent5">
                      <a:lumMod val="75000"/>
                    </a:schemeClr>
                  </a:buClr>
                  <a:buFont typeface="+mj-lt"/>
                  <a:buAutoNum type="arabicPeriod"/>
                </a:pPr>
                <a:r>
                  <a:rPr lang="en-US" altLang="zh-CN" sz="2000" dirty="0">
                    <a:latin typeface="Times New Roman" panose="02020603050405020304" pitchFamily="18" charset="0"/>
                    <a:cs typeface="Times New Roman" panose="02020603050405020304" pitchFamily="18" charset="0"/>
                  </a:rPr>
                  <a:t>For all parties involved, either </a:t>
                </a:r>
                <a14:m>
                  <m:oMath xmlns:m="http://schemas.openxmlformats.org/officeDocument/2006/math">
                    <m:r>
                      <a:rPr lang="en-US" altLang="zh-CN" sz="2000" i="1" dirty="0" smtClean="0">
                        <a:latin typeface="Cambria Math" panose="02040503050406030204" pitchFamily="18" charset="0"/>
                        <a:cs typeface="Times New Roman" panose="02020603050405020304" pitchFamily="18" charset="0"/>
                      </a:rPr>
                      <m:t>𝑥</m:t>
                    </m:r>
                    <m:r>
                      <a:rPr lang="en-US" altLang="zh-CN" sz="2000" i="1" dirty="0" smtClean="0">
                        <a:latin typeface="Cambria Math" panose="02040503050406030204" pitchFamily="18" charset="0"/>
                        <a:cs typeface="Times New Roman" panose="02020603050405020304" pitchFamily="18" charset="0"/>
                      </a:rPr>
                      <m:t> ≺ </m:t>
                    </m:r>
                    <m:sSup>
                      <m:sSupPr>
                        <m:ctrlPr>
                          <a:rPr lang="en-US" altLang="zh-CN" sz="2000" b="0" i="1" dirty="0" smtClean="0">
                            <a:latin typeface="Cambria Math" panose="02040503050406030204" pitchFamily="18" charset="0"/>
                            <a:cs typeface="Times New Roman" panose="02020603050405020304" pitchFamily="18" charset="0"/>
                          </a:rPr>
                        </m:ctrlPr>
                      </m:sSupPr>
                      <m:e>
                        <m:r>
                          <a:rPr lang="en-US" altLang="zh-CN" sz="2000" i="1" dirty="0" smtClean="0">
                            <a:latin typeface="Cambria Math" panose="02040503050406030204" pitchFamily="18" charset="0"/>
                            <a:cs typeface="Times New Roman" panose="02020603050405020304" pitchFamily="18" charset="0"/>
                          </a:rPr>
                          <m:t>𝑥</m:t>
                        </m:r>
                      </m:e>
                      <m:sup>
                        <m:r>
                          <a:rPr lang="en-US" altLang="zh-CN" sz="2000" i="1" dirty="0" smtClean="0">
                            <a:latin typeface="Cambria Math" panose="02040503050406030204" pitchFamily="18" charset="0"/>
                            <a:cs typeface="Times New Roman" panose="02020603050405020304" pitchFamily="18" charset="0"/>
                          </a:rPr>
                          <m:t>∗</m:t>
                        </m:r>
                      </m:sup>
                    </m:sSup>
                    <m:r>
                      <a:rPr lang="en-US" altLang="zh-CN" sz="2000" i="1" dirty="0" smtClean="0">
                        <a:latin typeface="Cambria Math" panose="02040503050406030204" pitchFamily="18" charset="0"/>
                        <a:cs typeface="Times New Roman" panose="02020603050405020304" pitchFamily="18" charset="0"/>
                      </a:rPr>
                      <m:t> </m:t>
                    </m:r>
                  </m:oMath>
                </a14:m>
                <a:r>
                  <a:rPr lang="en-US" altLang="zh-CN" sz="2000" dirty="0">
                    <a:latin typeface="Times New Roman" panose="02020603050405020304" pitchFamily="18" charset="0"/>
                    <a:cs typeface="Times New Roman" panose="02020603050405020304" pitchFamily="18" charset="0"/>
                  </a:rPr>
                  <a:t>or they are nondominated by each other, indicating mutual </a:t>
                </a:r>
                <a:r>
                  <a:rPr lang="en-US" altLang="zh-CN" sz="2000" dirty="0" err="1">
                    <a:latin typeface="Times New Roman" panose="02020603050405020304" pitchFamily="18" charset="0"/>
                    <a:cs typeface="Times New Roman" panose="02020603050405020304" pitchFamily="18" charset="0"/>
                  </a:rPr>
                  <a:t>nondominance</a:t>
                </a:r>
                <a:r>
                  <a:rPr lang="en-US" altLang="zh-CN" sz="2000" dirty="0">
                    <a:latin typeface="Times New Roman" panose="02020603050405020304" pitchFamily="18" charset="0"/>
                    <a:cs typeface="Times New Roman" panose="02020603050405020304" pitchFamily="18" charset="0"/>
                  </a:rPr>
                  <a:t>.</a:t>
                </a:r>
              </a:p>
              <a:p>
                <a:pPr lvl="2" indent="-457200">
                  <a:lnSpc>
                    <a:spcPct val="125000"/>
                  </a:lnSpc>
                  <a:spcAft>
                    <a:spcPts val="1200"/>
                  </a:spcAft>
                  <a:buClr>
                    <a:schemeClr val="accent5">
                      <a:lumMod val="75000"/>
                    </a:schemeClr>
                  </a:buClr>
                  <a:buFont typeface="+mj-lt"/>
                  <a:buAutoNum type="arabicPeriod"/>
                </a:pPr>
                <a:r>
                  <a:rPr lang="en-US" altLang="zh-CN" sz="2000" dirty="0">
                    <a:latin typeface="Times New Roman" panose="02020603050405020304" pitchFamily="18" charset="0"/>
                    <a:cs typeface="Times New Roman" panose="02020603050405020304" pitchFamily="18" charset="0"/>
                  </a:rPr>
                  <a:t> For at least one party, </a:t>
                </a:r>
                <a14:m>
                  <m:oMath xmlns:m="http://schemas.openxmlformats.org/officeDocument/2006/math">
                    <m:r>
                      <a:rPr lang="en-US" altLang="zh-CN" sz="2000" i="1" dirty="0" smtClean="0">
                        <a:latin typeface="Cambria Math" panose="02040503050406030204" pitchFamily="18" charset="0"/>
                        <a:cs typeface="Times New Roman" panose="02020603050405020304" pitchFamily="18" charset="0"/>
                      </a:rPr>
                      <m:t>𝑥</m:t>
                    </m:r>
                    <m:r>
                      <a:rPr lang="en-US" altLang="zh-CN" sz="2000" i="1" dirty="0" smtClean="0">
                        <a:latin typeface="Cambria Math" panose="02040503050406030204" pitchFamily="18" charset="0"/>
                        <a:cs typeface="Times New Roman" panose="02020603050405020304" pitchFamily="18" charset="0"/>
                      </a:rPr>
                      <m:t> ≺ </m:t>
                    </m:r>
                    <m:sSup>
                      <m:sSupPr>
                        <m:ctrlPr>
                          <a:rPr lang="en-US" altLang="zh-CN" sz="2000" b="0" i="1" dirty="0" smtClean="0">
                            <a:latin typeface="Cambria Math" panose="02040503050406030204" pitchFamily="18" charset="0"/>
                            <a:cs typeface="Times New Roman" panose="02020603050405020304" pitchFamily="18" charset="0"/>
                          </a:rPr>
                        </m:ctrlPr>
                      </m:sSupPr>
                      <m:e>
                        <m:r>
                          <a:rPr lang="en-US" altLang="zh-CN" sz="2000" i="1" dirty="0" smtClean="0">
                            <a:latin typeface="Cambria Math" panose="02040503050406030204" pitchFamily="18" charset="0"/>
                            <a:cs typeface="Times New Roman" panose="02020603050405020304" pitchFamily="18" charset="0"/>
                          </a:rPr>
                          <m:t>𝑥</m:t>
                        </m:r>
                      </m:e>
                      <m:sup>
                        <m:r>
                          <a:rPr lang="en-US" altLang="zh-CN" sz="2000" i="1" dirty="0" smtClean="0">
                            <a:latin typeface="Cambria Math" panose="02040503050406030204" pitchFamily="18" charset="0"/>
                            <a:cs typeface="Times New Roman" panose="02020603050405020304" pitchFamily="18" charset="0"/>
                          </a:rPr>
                          <m:t>∗</m:t>
                        </m:r>
                      </m:sup>
                    </m:sSup>
                  </m:oMath>
                </a14:m>
                <a:r>
                  <a:rPr lang="en-US" altLang="zh-CN" sz="2000" dirty="0">
                    <a:latin typeface="Times New Roman" panose="02020603050405020304" pitchFamily="18" charset="0"/>
                    <a:cs typeface="Times New Roman" panose="02020603050405020304" pitchFamily="18" charset="0"/>
                  </a:rPr>
                  <a:t>, signifying that x is dominated by x∗ for that specific party’s objectives.</a:t>
                </a:r>
              </a:p>
            </p:txBody>
          </p:sp>
        </mc:Choice>
        <mc:Fallback xmlns="">
          <p:sp>
            <p:nvSpPr>
              <p:cNvPr id="25" name="矩形 24"/>
              <p:cNvSpPr>
                <a:spLocks noRot="1" noChangeAspect="1" noMove="1" noResize="1" noEditPoints="1" noAdjustHandles="1" noChangeArrowheads="1" noChangeShapeType="1" noTextEdit="1"/>
              </p:cNvSpPr>
              <p:nvPr/>
            </p:nvSpPr>
            <p:spPr>
              <a:xfrm>
                <a:off x="655184" y="1292452"/>
                <a:ext cx="10573661" cy="5422638"/>
              </a:xfrm>
              <a:prstGeom prst="rect">
                <a:avLst/>
              </a:prstGeom>
              <a:blipFill>
                <a:blip r:embed="rId4"/>
                <a:stretch>
                  <a:fillRect l="-519" b="-1011"/>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51D91E7F-84B6-4064-9D4E-CC7D244BCA04}" type="slidenum">
              <a:rPr lang="zh-CN" altLang="en-US" smtClean="0">
                <a:latin typeface="宋体" pitchFamily="2" charset="-122"/>
                <a:ea typeface="宋体" pitchFamily="2" charset="-122"/>
              </a:rPr>
              <a:pPr/>
              <a:t>4</a:t>
            </a:fld>
            <a:endParaRPr lang="zh-CN" altLang="en-US" dirty="0">
              <a:latin typeface="宋体" pitchFamily="2" charset="-122"/>
              <a:ea typeface="宋体" pitchFamily="2" charset="-122"/>
            </a:endParaRPr>
          </a:p>
        </p:txBody>
      </p:sp>
      <p:sp>
        <p:nvSpPr>
          <p:cNvPr id="27" name="圆角矩形 26"/>
          <p:cNvSpPr/>
          <p:nvPr/>
        </p:nvSpPr>
        <p:spPr>
          <a:xfrm>
            <a:off x="368303" y="952505"/>
            <a:ext cx="11239500" cy="4571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CDFCBE9C-D866-403D-BCCA-75E15ADEB719}"/>
              </a:ext>
            </a:extLst>
          </p:cNvPr>
          <p:cNvSpPr/>
          <p:nvPr/>
        </p:nvSpPr>
        <p:spPr>
          <a:xfrm>
            <a:off x="768552" y="3619518"/>
            <a:ext cx="10573661" cy="1518173"/>
          </a:xfrm>
          <a:prstGeom prst="rect">
            <a:avLst/>
          </a:prstGeom>
        </p:spPr>
        <p:txBody>
          <a:bodyPr wrap="square">
            <a:spAutoFit/>
          </a:bodyPr>
          <a:lstStyle/>
          <a:p>
            <a:pPr marL="342900" lvl="1" indent="-342900" algn="just">
              <a:lnSpc>
                <a:spcPct val="125000"/>
              </a:lnSpc>
              <a:spcAft>
                <a:spcPts val="1200"/>
              </a:spcAft>
              <a:buClr>
                <a:schemeClr val="accent5">
                  <a:lumMod val="75000"/>
                </a:schemeClr>
              </a:buClr>
              <a:buFont typeface="Wingdings" panose="05000000000000000000" pitchFamily="2" charset="2"/>
              <a:buChar char="l"/>
            </a:pPr>
            <a:endParaRPr lang="en-US" altLang="zh-CN" sz="2000" dirty="0">
              <a:latin typeface="Times New Roman" panose="02020603050405020304" pitchFamily="18" charset="0"/>
              <a:cs typeface="Times New Roman" panose="02020603050405020304" pitchFamily="18" charset="0"/>
            </a:endParaRPr>
          </a:p>
          <a:p>
            <a:pPr marL="342900" lvl="1" indent="-342900" algn="just">
              <a:lnSpc>
                <a:spcPct val="125000"/>
              </a:lnSpc>
              <a:spcAft>
                <a:spcPts val="1200"/>
              </a:spcAft>
              <a:buClr>
                <a:schemeClr val="accent5">
                  <a:lumMod val="75000"/>
                </a:schemeClr>
              </a:buClr>
              <a:buFont typeface="Wingdings" panose="05000000000000000000" pitchFamily="2" charset="2"/>
              <a:buChar char="l"/>
            </a:pPr>
            <a:endParaRPr lang="en-US" altLang="zh-CN" sz="2000" dirty="0">
              <a:latin typeface="Times New Roman" panose="02020603050405020304" pitchFamily="18" charset="0"/>
              <a:cs typeface="Times New Roman" panose="02020603050405020304" pitchFamily="18" charset="0"/>
            </a:endParaRPr>
          </a:p>
          <a:p>
            <a:pPr marL="0" lvl="1" algn="just">
              <a:lnSpc>
                <a:spcPct val="125000"/>
              </a:lnSpc>
              <a:spcAft>
                <a:spcPts val="1200"/>
              </a:spcAft>
              <a:buClr>
                <a:schemeClr val="accent5">
                  <a:lumMod val="75000"/>
                </a:schemeClr>
              </a:buClr>
            </a:pPr>
            <a:endParaRPr lang="en-US" altLang="zh-CN" sz="2000" dirty="0">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A4419DE7-A9E0-98C9-4932-CC8A306A90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28845" y="180146"/>
            <a:ext cx="767077" cy="570455"/>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B82E632F-1FF1-47FA-A8FE-7EB7B5A59A65}"/>
              </a:ext>
            </a:extLst>
          </p:cNvPr>
          <p:cNvPicPr>
            <a:picLocks noChangeAspect="1"/>
          </p:cNvPicPr>
          <p:nvPr/>
        </p:nvPicPr>
        <p:blipFill>
          <a:blip r:embed="rId6"/>
          <a:stretch>
            <a:fillRect/>
          </a:stretch>
        </p:blipFill>
        <p:spPr>
          <a:xfrm>
            <a:off x="2700338" y="1284624"/>
            <a:ext cx="3527108" cy="506520"/>
          </a:xfrm>
          <a:prstGeom prst="rect">
            <a:avLst/>
          </a:prstGeom>
        </p:spPr>
      </p:pic>
      <p:pic>
        <p:nvPicPr>
          <p:cNvPr id="7" name="图片 6">
            <a:extLst>
              <a:ext uri="{FF2B5EF4-FFF2-40B4-BE49-F238E27FC236}">
                <a16:creationId xmlns:a16="http://schemas.microsoft.com/office/drawing/2014/main" id="{ED3085BA-A711-4420-8D0B-4835D9B1FAAE}"/>
              </a:ext>
            </a:extLst>
          </p:cNvPr>
          <p:cNvPicPr>
            <a:picLocks noChangeAspect="1"/>
          </p:cNvPicPr>
          <p:nvPr/>
        </p:nvPicPr>
        <p:blipFill>
          <a:blip r:embed="rId7"/>
          <a:stretch>
            <a:fillRect/>
          </a:stretch>
        </p:blipFill>
        <p:spPr>
          <a:xfrm>
            <a:off x="6866484" y="1284624"/>
            <a:ext cx="3723322" cy="1505436"/>
          </a:xfrm>
          <a:prstGeom prst="rect">
            <a:avLst/>
          </a:prstGeom>
        </p:spPr>
      </p:pic>
    </p:spTree>
    <p:custDataLst>
      <p:tags r:id="rId1"/>
    </p:custDataLst>
    <p:extLst>
      <p:ext uri="{BB962C8B-B14F-4D97-AF65-F5344CB8AC3E}">
        <p14:creationId xmlns:p14="http://schemas.microsoft.com/office/powerpoint/2010/main" val="3130780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768552" y="209265"/>
            <a:ext cx="10346923"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Competition on MPMOPs</a:t>
            </a:r>
            <a:endParaRPr lang="zh-CN" altLang="en-US"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矩形 24"/>
              <p:cNvSpPr/>
              <p:nvPr/>
            </p:nvSpPr>
            <p:spPr>
              <a:xfrm>
                <a:off x="655184" y="1292452"/>
                <a:ext cx="6534285" cy="4134273"/>
              </a:xfrm>
              <a:prstGeom prst="rect">
                <a:avLst/>
              </a:prstGeom>
            </p:spPr>
            <p:txBody>
              <a:bodyPr wrap="square">
                <a:spAutoFit/>
              </a:bodyPr>
              <a:lstStyle/>
              <a:p>
                <a:pPr marL="358775" lvl="1" indent="-358775" algn="just">
                  <a:lnSpc>
                    <a:spcPct val="125000"/>
                  </a:lnSpc>
                  <a:spcAft>
                    <a:spcPts val="1200"/>
                  </a:spcAft>
                  <a:buClr>
                    <a:schemeClr val="accent5">
                      <a:lumMod val="75000"/>
                    </a:schemeClr>
                  </a:buClr>
                  <a:buFont typeface="Wingdings" panose="05000000000000000000" pitchFamily="2" charset="2"/>
                  <a:buChar char="p"/>
                </a:pPr>
                <a:r>
                  <a:rPr lang="en-US" altLang="zh-CN" sz="2000" dirty="0">
                    <a:latin typeface="Times New Roman" panose="02020603050405020304" pitchFamily="18" charset="0"/>
                    <a:cs typeface="Times New Roman" panose="02020603050405020304" pitchFamily="18" charset="0"/>
                  </a:rPr>
                  <a:t>The goal of this competition is to test the performance of various optimization algorithms for solving MPMOPs.</a:t>
                </a:r>
              </a:p>
              <a:p>
                <a:pPr marL="815975" lvl="2" indent="-358775" algn="just">
                  <a:lnSpc>
                    <a:spcPct val="125000"/>
                  </a:lnSpc>
                  <a:spcAft>
                    <a:spcPts val="1200"/>
                  </a:spcAft>
                  <a:buClr>
                    <a:schemeClr val="accent5">
                      <a:lumMod val="75000"/>
                    </a:schemeClr>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The first part contains 11 MPMOPs with common Pareto optimal solution</a:t>
                </a:r>
                <a14:m>
                  <m:oMath xmlns:m="http://schemas.openxmlformats.org/officeDocument/2006/math">
                    <m:r>
                      <a:rPr lang="en-US" altLang="zh-CN" sz="2000" i="1" baseline="30000" dirty="0" smtClean="0">
                        <a:latin typeface="Cambria Math" panose="02040503050406030204" pitchFamily="18" charset="0"/>
                        <a:cs typeface="Times New Roman" panose="02020603050405020304" pitchFamily="18" charset="0"/>
                      </a:rPr>
                      <m:t>1</m:t>
                    </m:r>
                  </m:oMath>
                </a14:m>
                <a:r>
                  <a:rPr lang="en-US" altLang="zh-CN" sz="2000" dirty="0">
                    <a:latin typeface="Times New Roman" panose="02020603050405020304" pitchFamily="18" charset="0"/>
                    <a:cs typeface="Times New Roman" panose="02020603050405020304" pitchFamily="18" charset="0"/>
                  </a:rPr>
                  <a:t>.</a:t>
                </a:r>
              </a:p>
              <a:p>
                <a:pPr marL="815975" lvl="2" indent="-358775" algn="just">
                  <a:lnSpc>
                    <a:spcPct val="125000"/>
                  </a:lnSpc>
                  <a:spcAft>
                    <a:spcPts val="1200"/>
                  </a:spcAft>
                  <a:buClr>
                    <a:schemeClr val="accent5">
                      <a:lumMod val="75000"/>
                    </a:schemeClr>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The second part comprises six biparty </a:t>
                </a:r>
                <a:r>
                  <a:rPr lang="en-US" altLang="zh-CN" sz="2000" dirty="0" err="1">
                    <a:latin typeface="Times New Roman" panose="02020603050405020304" pitchFamily="18" charset="0"/>
                    <a:cs typeface="Times New Roman" panose="02020603050405020304" pitchFamily="18" charset="0"/>
                  </a:rPr>
                  <a:t>multiobjective</a:t>
                </a:r>
                <a:r>
                  <a:rPr lang="en-US" altLang="zh-CN" sz="2000" dirty="0">
                    <a:latin typeface="Times New Roman" panose="02020603050405020304" pitchFamily="18" charset="0"/>
                    <a:cs typeface="Times New Roman" panose="02020603050405020304" pitchFamily="18" charset="0"/>
                  </a:rPr>
                  <a:t> UAV path planning (BPMO-UAVPP) problems, for which the optimal solutions are currently unknown</a:t>
                </a:r>
                <a:r>
                  <a:rPr lang="en-US" altLang="zh-CN" sz="2000" baseline="30000" dirty="0">
                    <a:latin typeface="Times New Roman" panose="02020603050405020304" pitchFamily="18" charset="0"/>
                    <a:cs typeface="Times New Roman" panose="02020603050405020304" pitchFamily="18" charset="0"/>
                  </a:rPr>
                  <a:t>2</a:t>
                </a:r>
                <a:r>
                  <a:rPr lang="en-US" altLang="zh-CN" sz="2000" dirty="0">
                    <a:latin typeface="Times New Roman" panose="02020603050405020304" pitchFamily="18" charset="0"/>
                    <a:cs typeface="Times New Roman" panose="02020603050405020304" pitchFamily="18" charset="0"/>
                  </a:rPr>
                  <a:t>.</a:t>
                </a:r>
              </a:p>
              <a:p>
                <a:pPr marL="358775" lvl="1" indent="-358775" algn="just">
                  <a:lnSpc>
                    <a:spcPct val="125000"/>
                  </a:lnSpc>
                  <a:spcAft>
                    <a:spcPts val="1200"/>
                  </a:spcAft>
                  <a:buClr>
                    <a:schemeClr val="accent5">
                      <a:lumMod val="75000"/>
                    </a:schemeClr>
                  </a:buClr>
                  <a:buFont typeface="Wingdings" panose="05000000000000000000" pitchFamily="2" charset="2"/>
                  <a:buChar char="p"/>
                </a:pPr>
                <a:r>
                  <a:rPr lang="en-US" altLang="zh-CN" sz="2000" dirty="0">
                    <a:latin typeface="Times New Roman" panose="02020603050405020304" pitchFamily="18" charset="0"/>
                    <a:cs typeface="Times New Roman" panose="02020603050405020304" pitchFamily="18" charset="0"/>
                  </a:rPr>
                  <a:t>Website of the competition</a:t>
                </a:r>
              </a:p>
              <a:p>
                <a:pPr marL="0" lvl="1" algn="ctr">
                  <a:lnSpc>
                    <a:spcPct val="125000"/>
                  </a:lnSpc>
                  <a:spcAft>
                    <a:spcPts val="1200"/>
                  </a:spcAft>
                  <a:buClr>
                    <a:schemeClr val="accent5">
                      <a:lumMod val="75000"/>
                    </a:schemeClr>
                  </a:buClr>
                </a:pPr>
                <a:r>
                  <a:rPr lang="en-US" altLang="zh-CN" sz="2000" dirty="0">
                    <a:latin typeface="Times New Roman" panose="02020603050405020304" pitchFamily="18" charset="0"/>
                    <a:cs typeface="Times New Roman" panose="02020603050405020304" pitchFamily="18" charset="0"/>
                  </a:rPr>
                  <a:t>http://mi.hitsz.edu.cn/activities/mpmo2024/index.htm</a:t>
                </a:r>
              </a:p>
            </p:txBody>
          </p:sp>
        </mc:Choice>
        <mc:Fallback xmlns="">
          <p:sp>
            <p:nvSpPr>
              <p:cNvPr id="25" name="矩形 24"/>
              <p:cNvSpPr>
                <a:spLocks noRot="1" noChangeAspect="1" noMove="1" noResize="1" noEditPoints="1" noAdjustHandles="1" noChangeArrowheads="1" noChangeShapeType="1" noTextEdit="1"/>
              </p:cNvSpPr>
              <p:nvPr/>
            </p:nvSpPr>
            <p:spPr>
              <a:xfrm>
                <a:off x="655184" y="1292452"/>
                <a:ext cx="6534285" cy="4134273"/>
              </a:xfrm>
              <a:prstGeom prst="rect">
                <a:avLst/>
              </a:prstGeom>
              <a:blipFill>
                <a:blip r:embed="rId4"/>
                <a:stretch>
                  <a:fillRect l="-840" r="-1026" b="-1770"/>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51D91E7F-84B6-4064-9D4E-CC7D244BCA04}" type="slidenum">
              <a:rPr lang="zh-CN" altLang="en-US" smtClean="0">
                <a:latin typeface="宋体" pitchFamily="2" charset="-122"/>
                <a:ea typeface="宋体" pitchFamily="2" charset="-122"/>
              </a:rPr>
              <a:pPr/>
              <a:t>5</a:t>
            </a:fld>
            <a:endParaRPr lang="zh-CN" altLang="en-US" dirty="0">
              <a:latin typeface="宋体" pitchFamily="2" charset="-122"/>
              <a:ea typeface="宋体" pitchFamily="2" charset="-122"/>
            </a:endParaRPr>
          </a:p>
        </p:txBody>
      </p:sp>
      <p:sp>
        <p:nvSpPr>
          <p:cNvPr id="27" name="圆角矩形 26"/>
          <p:cNvSpPr/>
          <p:nvPr/>
        </p:nvSpPr>
        <p:spPr>
          <a:xfrm>
            <a:off x="368303" y="952505"/>
            <a:ext cx="11239500" cy="4571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pic>
        <p:nvPicPr>
          <p:cNvPr id="3" name="Picture 2">
            <a:extLst>
              <a:ext uri="{FF2B5EF4-FFF2-40B4-BE49-F238E27FC236}">
                <a16:creationId xmlns:a16="http://schemas.microsoft.com/office/drawing/2014/main" id="{B6ADB3FB-50CF-1C3C-C617-5ADEA3D652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28845" y="180146"/>
            <a:ext cx="767077" cy="570455"/>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BF008BEB-F011-441F-A7F9-D4CCC23589B0}"/>
              </a:ext>
            </a:extLst>
          </p:cNvPr>
          <p:cNvPicPr>
            <a:picLocks noChangeAspect="1"/>
          </p:cNvPicPr>
          <p:nvPr/>
        </p:nvPicPr>
        <p:blipFill>
          <a:blip r:embed="rId6"/>
          <a:stretch>
            <a:fillRect/>
          </a:stretch>
        </p:blipFill>
        <p:spPr>
          <a:xfrm>
            <a:off x="7612380" y="1526605"/>
            <a:ext cx="4524456" cy="1458183"/>
          </a:xfrm>
          <a:prstGeom prst="rect">
            <a:avLst/>
          </a:prstGeom>
        </p:spPr>
      </p:pic>
      <p:pic>
        <p:nvPicPr>
          <p:cNvPr id="9" name="图片 8">
            <a:extLst>
              <a:ext uri="{FF2B5EF4-FFF2-40B4-BE49-F238E27FC236}">
                <a16:creationId xmlns:a16="http://schemas.microsoft.com/office/drawing/2014/main" id="{C58A4569-34CB-4061-A033-F682265D8E37}"/>
              </a:ext>
            </a:extLst>
          </p:cNvPr>
          <p:cNvPicPr>
            <a:picLocks noChangeAspect="1"/>
          </p:cNvPicPr>
          <p:nvPr/>
        </p:nvPicPr>
        <p:blipFill>
          <a:blip r:embed="rId7"/>
          <a:stretch>
            <a:fillRect/>
          </a:stretch>
        </p:blipFill>
        <p:spPr>
          <a:xfrm>
            <a:off x="7612380" y="4067704"/>
            <a:ext cx="4524456" cy="988171"/>
          </a:xfrm>
          <a:prstGeom prst="rect">
            <a:avLst/>
          </a:prstGeom>
        </p:spPr>
      </p:pic>
      <p:sp>
        <p:nvSpPr>
          <p:cNvPr id="14" name="矩形 13">
            <a:extLst>
              <a:ext uri="{FF2B5EF4-FFF2-40B4-BE49-F238E27FC236}">
                <a16:creationId xmlns:a16="http://schemas.microsoft.com/office/drawing/2014/main" id="{A38EEAE8-95CD-4BB5-B27B-3EE1002F8961}"/>
              </a:ext>
            </a:extLst>
          </p:cNvPr>
          <p:cNvSpPr/>
          <p:nvPr/>
        </p:nvSpPr>
        <p:spPr>
          <a:xfrm>
            <a:off x="695324" y="5847385"/>
            <a:ext cx="10493378" cy="954107"/>
          </a:xfrm>
          <a:prstGeom prst="rect">
            <a:avLst/>
          </a:prstGeom>
        </p:spPr>
        <p:txBody>
          <a:bodyPr wrap="square">
            <a:spAutoFit/>
          </a:bodyPr>
          <a:lstStyle/>
          <a:p>
            <a:pPr algn="just"/>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  W. Liu, W. Luo, X. Lin, M. Li, and S. Yang, Evolutionary approach to multiparty </a:t>
            </a:r>
            <a:r>
              <a:rPr lang="en-US" altLang="zh-CN" sz="1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multiobjective</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optimization problems with common pareto optimal solutions," in 2020 IEEE Congress on Evolutionary Computation (CEC). IEEE, 2020, pp. 1-9.</a:t>
            </a:r>
          </a:p>
          <a:p>
            <a:pPr algn="just"/>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  </a:t>
            </a:r>
            <a:r>
              <a:rPr lang="en-US" altLang="zh-CN" sz="1400" dirty="0">
                <a:latin typeface="Times New Roman" panose="02020603050405020304" pitchFamily="18" charset="0"/>
                <a:cs typeface="Times New Roman" panose="02020603050405020304" pitchFamily="18" charset="0"/>
              </a:rPr>
              <a:t>K. Chen, W. Luo, X. Lin, Z. Song, and C. </a:t>
            </a:r>
            <a:r>
              <a:rPr lang="en-US" altLang="zh-CN" sz="1400" dirty="0" err="1">
                <a:latin typeface="Times New Roman" panose="02020603050405020304" pitchFamily="18" charset="0"/>
                <a:cs typeface="Times New Roman" panose="02020603050405020304" pitchFamily="18" charset="0"/>
              </a:rPr>
              <a:t>Yatong</a:t>
            </a:r>
            <a:r>
              <a:rPr lang="en-US" altLang="zh-CN" sz="1400" dirty="0">
                <a:latin typeface="Times New Roman" panose="02020603050405020304" pitchFamily="18" charset="0"/>
                <a:cs typeface="Times New Roman" panose="02020603050405020304" pitchFamily="18" charset="0"/>
              </a:rPr>
              <a:t>, Evolutionary biparty </a:t>
            </a:r>
            <a:r>
              <a:rPr lang="en-US" altLang="zh-CN" sz="1400" dirty="0" err="1">
                <a:latin typeface="Times New Roman" panose="02020603050405020304" pitchFamily="18" charset="0"/>
                <a:cs typeface="Times New Roman" panose="02020603050405020304" pitchFamily="18" charset="0"/>
              </a:rPr>
              <a:t>multiobjective</a:t>
            </a:r>
            <a:r>
              <a:rPr lang="en-US" altLang="zh-CN" sz="1400" dirty="0">
                <a:latin typeface="Times New Roman" panose="02020603050405020304" pitchFamily="18" charset="0"/>
                <a:cs typeface="Times New Roman" panose="02020603050405020304" pitchFamily="18" charset="0"/>
              </a:rPr>
              <a:t> UAV path planning: Problems and empirical comparisons," IEEE Transactions on Emerging Topics in Computational Intelligence, 2023.</a:t>
            </a:r>
            <a:endParaRPr lang="zh-CN" altLang="en-US" sz="1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37990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0"/>
            <a:ext cx="12192001" cy="1944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81975" y="359759"/>
            <a:ext cx="3445073" cy="1015663"/>
          </a:xfrm>
          <a:prstGeom prst="rect">
            <a:avLst/>
          </a:prstGeom>
          <a:noFill/>
        </p:spPr>
        <p:txBody>
          <a:bodyPr wrap="square" rtlCol="0">
            <a:spAutoFit/>
          </a:bodyPr>
          <a:lstStyle/>
          <a:p>
            <a:pPr algn="r"/>
            <a:r>
              <a:rPr lang="en-US" altLang="zh-CN" sz="6000" b="1" dirty="0">
                <a:solidFill>
                  <a:schemeClr val="bg1"/>
                </a:solidFill>
                <a:latin typeface="Times New Roman" panose="02020603050405020304" pitchFamily="18" charset="0"/>
                <a:ea typeface="宋体" pitchFamily="2" charset="-122"/>
                <a:cs typeface="Times New Roman" panose="02020603050405020304" pitchFamily="18" charset="0"/>
              </a:rPr>
              <a:t>Outline</a:t>
            </a:r>
            <a:endParaRPr lang="zh-CN" altLang="en-US" sz="6000" b="1" dirty="0">
              <a:solidFill>
                <a:schemeClr val="bg1"/>
              </a:solidFill>
              <a:latin typeface="Times New Roman" panose="02020603050405020304" pitchFamily="18" charset="0"/>
              <a:ea typeface="宋体" pitchFamily="2" charset="-122"/>
              <a:cs typeface="Times New Roman" panose="02020603050405020304" pitchFamily="18" charset="0"/>
            </a:endParaRPr>
          </a:p>
        </p:txBody>
      </p:sp>
      <p:sp>
        <p:nvSpPr>
          <p:cNvPr id="11" name="内容占位符 2"/>
          <p:cNvSpPr txBox="1">
            <a:spLocks noChangeArrowheads="1"/>
          </p:cNvSpPr>
          <p:nvPr/>
        </p:nvSpPr>
        <p:spPr>
          <a:xfrm>
            <a:off x="838199" y="2520106"/>
            <a:ext cx="10515600" cy="3463827"/>
          </a:xfrm>
          <a:prstGeom prst="rect">
            <a:avLst/>
          </a:prstGeom>
        </p:spPr>
        <p:txBody>
          <a:bodyPr/>
          <a:lstStyle>
            <a:lvl1pPr marL="228584" indent="-228584" algn="l" defTabSz="914332"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buClr>
                <a:schemeClr val="accent5">
                  <a:lumMod val="75000"/>
                </a:schemeClr>
              </a:buClr>
              <a:buFont typeface="Wingdings" panose="05000000000000000000" pitchFamily="2" charset="2"/>
              <a:buChar char="u"/>
            </a:pPr>
            <a:r>
              <a:rPr lang="en-US" altLang="zh-CN" sz="3200" dirty="0">
                <a:latin typeface="Times New Roman" pitchFamily="18" charset="0"/>
              </a:rPr>
              <a:t>Introduction</a:t>
            </a:r>
          </a:p>
          <a:p>
            <a:pPr>
              <a:buClr>
                <a:schemeClr val="accent5">
                  <a:lumMod val="75000"/>
                </a:schemeClr>
              </a:buClr>
              <a:buFont typeface="Wingdings" panose="05000000000000000000" pitchFamily="2" charset="2"/>
              <a:buChar char="u"/>
            </a:pPr>
            <a:endParaRPr lang="en-US" altLang="zh-CN" dirty="0">
              <a:latin typeface="Times New Roman" pitchFamily="18" charset="0"/>
            </a:endParaRPr>
          </a:p>
          <a:p>
            <a:pPr>
              <a:buClr>
                <a:schemeClr val="accent5">
                  <a:lumMod val="75000"/>
                </a:schemeClr>
              </a:buClr>
              <a:buFont typeface="Wingdings" panose="05000000000000000000" pitchFamily="2" charset="2"/>
              <a:buChar char="u"/>
            </a:pPr>
            <a:r>
              <a:rPr lang="en-US" altLang="zh-CN" b="1" dirty="0">
                <a:latin typeface="Times New Roman" pitchFamily="18" charset="0"/>
              </a:rPr>
              <a:t>Benchmarks</a:t>
            </a:r>
          </a:p>
          <a:p>
            <a:pPr>
              <a:buClr>
                <a:schemeClr val="accent5">
                  <a:lumMod val="75000"/>
                </a:schemeClr>
              </a:buClr>
              <a:buFont typeface="Wingdings" panose="05000000000000000000" pitchFamily="2" charset="2"/>
              <a:buChar char="u"/>
            </a:pPr>
            <a:endParaRPr lang="en-US" altLang="zh-CN" dirty="0">
              <a:latin typeface="Times New Roman" pitchFamily="18" charset="0"/>
            </a:endParaRPr>
          </a:p>
          <a:p>
            <a:pPr>
              <a:buClr>
                <a:schemeClr val="accent5">
                  <a:lumMod val="75000"/>
                </a:schemeClr>
              </a:buClr>
              <a:buFont typeface="Wingdings" panose="05000000000000000000" pitchFamily="2" charset="2"/>
              <a:buChar char="u"/>
            </a:pPr>
            <a:r>
              <a:rPr lang="en-US" altLang="zh-CN" dirty="0">
                <a:latin typeface="Times New Roman" pitchFamily="18" charset="0"/>
              </a:rPr>
              <a:t>Experiment Settings</a:t>
            </a:r>
          </a:p>
          <a:p>
            <a:pPr>
              <a:buClr>
                <a:schemeClr val="accent5">
                  <a:lumMod val="75000"/>
                </a:schemeClr>
              </a:buClr>
              <a:buFont typeface="Wingdings" panose="05000000000000000000" pitchFamily="2" charset="2"/>
              <a:buChar char="u"/>
            </a:pPr>
            <a:endParaRPr lang="en-US" altLang="zh-CN" dirty="0">
              <a:latin typeface="Times New Roman" pitchFamily="18" charset="0"/>
            </a:endParaRPr>
          </a:p>
          <a:p>
            <a:pPr>
              <a:buClr>
                <a:schemeClr val="accent5">
                  <a:lumMod val="75000"/>
                </a:schemeClr>
              </a:buClr>
              <a:buFont typeface="Wingdings" panose="05000000000000000000" pitchFamily="2" charset="2"/>
              <a:buChar char="u"/>
            </a:pPr>
            <a:r>
              <a:rPr lang="en-US" altLang="zh-CN" dirty="0">
                <a:latin typeface="Times New Roman" pitchFamily="18" charset="0"/>
              </a:rPr>
              <a:t>Results</a:t>
            </a:r>
          </a:p>
        </p:txBody>
      </p:sp>
    </p:spTree>
    <p:custDataLst>
      <p:tags r:id="rId1"/>
    </p:custDataLst>
    <p:extLst>
      <p:ext uri="{BB962C8B-B14F-4D97-AF65-F5344CB8AC3E}">
        <p14:creationId xmlns:p14="http://schemas.microsoft.com/office/powerpoint/2010/main" val="764149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92171" y="207358"/>
            <a:ext cx="9909178"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MPMOPs with Common Pareto Optimal Solutions</a:t>
            </a:r>
            <a:endParaRPr lang="zh-CN" altLang="en-US" sz="3200" b="1"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latin typeface="宋体" pitchFamily="2" charset="-122"/>
                <a:ea typeface="宋体" pitchFamily="2" charset="-122"/>
              </a:rPr>
              <a:pPr/>
              <a:t>7</a:t>
            </a:fld>
            <a:endParaRPr lang="zh-CN" altLang="en-US" dirty="0">
              <a:latin typeface="宋体" pitchFamily="2" charset="-122"/>
              <a:ea typeface="宋体" pitchFamily="2" charset="-122"/>
            </a:endParaRPr>
          </a:p>
        </p:txBody>
      </p:sp>
      <p:sp>
        <p:nvSpPr>
          <p:cNvPr id="27" name="圆角矩形 26"/>
          <p:cNvSpPr/>
          <p:nvPr/>
        </p:nvSpPr>
        <p:spPr>
          <a:xfrm>
            <a:off x="368303" y="952505"/>
            <a:ext cx="11239500" cy="4571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pic>
        <p:nvPicPr>
          <p:cNvPr id="5" name="Picture 2">
            <a:extLst>
              <a:ext uri="{FF2B5EF4-FFF2-40B4-BE49-F238E27FC236}">
                <a16:creationId xmlns:a16="http://schemas.microsoft.com/office/drawing/2014/main" id="{06448A06-7E5C-B3A8-19DA-8B331ABED1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28845" y="180146"/>
            <a:ext cx="767077" cy="570455"/>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a:extLst>
              <a:ext uri="{FF2B5EF4-FFF2-40B4-BE49-F238E27FC236}">
                <a16:creationId xmlns:a16="http://schemas.microsoft.com/office/drawing/2014/main" id="{CCCCE89A-94AC-4500-B4DD-70B2068DEF7F}"/>
              </a:ext>
            </a:extLst>
          </p:cNvPr>
          <p:cNvPicPr>
            <a:picLocks noChangeAspect="1"/>
          </p:cNvPicPr>
          <p:nvPr/>
        </p:nvPicPr>
        <p:blipFill>
          <a:blip r:embed="rId5"/>
          <a:stretch>
            <a:fillRect/>
          </a:stretch>
        </p:blipFill>
        <p:spPr>
          <a:xfrm>
            <a:off x="541775" y="1200128"/>
            <a:ext cx="10259573" cy="4589809"/>
          </a:xfrm>
          <a:prstGeom prst="rect">
            <a:avLst/>
          </a:prstGeom>
        </p:spPr>
      </p:pic>
      <p:sp>
        <p:nvSpPr>
          <p:cNvPr id="16" name="文本框 15">
            <a:extLst>
              <a:ext uri="{FF2B5EF4-FFF2-40B4-BE49-F238E27FC236}">
                <a16:creationId xmlns:a16="http://schemas.microsoft.com/office/drawing/2014/main" id="{582F0E5E-E6EF-4683-943E-338F5A8C78CA}"/>
              </a:ext>
            </a:extLst>
          </p:cNvPr>
          <p:cNvSpPr txBox="1"/>
          <p:nvPr/>
        </p:nvSpPr>
        <p:spPr>
          <a:xfrm>
            <a:off x="541776" y="6127422"/>
            <a:ext cx="10259573" cy="523220"/>
          </a:xfrm>
          <a:prstGeom prst="rect">
            <a:avLst/>
          </a:prstGeom>
          <a:noFill/>
        </p:spPr>
        <p:txBody>
          <a:bodyPr wrap="square">
            <a:spAutoFit/>
          </a:bodyPr>
          <a:lstStyle/>
          <a:p>
            <a:pPr algn="just"/>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 Liu, W. Luo, X. Lin, M. Li, and S. Yang, Evolutionary approach to multiparty </a:t>
            </a:r>
            <a:r>
              <a:rPr lang="en-US" altLang="zh-CN" sz="1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multiobjective</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optimization problems with common pareto optimal solutions," in 2020 IEEE Congress on Evolutionary Computation (CEC). IEEE, 2020, pp. 1-9.</a:t>
            </a:r>
          </a:p>
        </p:txBody>
      </p:sp>
    </p:spTree>
    <p:custDataLst>
      <p:tags r:id="rId1"/>
    </p:custDataLst>
    <p:extLst>
      <p:ext uri="{BB962C8B-B14F-4D97-AF65-F5344CB8AC3E}">
        <p14:creationId xmlns:p14="http://schemas.microsoft.com/office/powerpoint/2010/main" val="1589590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92171" y="207358"/>
            <a:ext cx="9909178"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MPMOPs with Common Pareto Optimal Solutions</a:t>
            </a:r>
            <a:endParaRPr lang="zh-CN" altLang="en-US" sz="3200" b="1"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latin typeface="宋体" pitchFamily="2" charset="-122"/>
                <a:ea typeface="宋体" pitchFamily="2" charset="-122"/>
              </a:rPr>
              <a:pPr/>
              <a:t>8</a:t>
            </a:fld>
            <a:endParaRPr lang="zh-CN" altLang="en-US" dirty="0">
              <a:latin typeface="宋体" pitchFamily="2" charset="-122"/>
              <a:ea typeface="宋体" pitchFamily="2" charset="-122"/>
            </a:endParaRPr>
          </a:p>
        </p:txBody>
      </p:sp>
      <p:sp>
        <p:nvSpPr>
          <p:cNvPr id="27" name="圆角矩形 26"/>
          <p:cNvSpPr/>
          <p:nvPr/>
        </p:nvSpPr>
        <p:spPr>
          <a:xfrm>
            <a:off x="368303" y="952505"/>
            <a:ext cx="11239500" cy="4571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pic>
        <p:nvPicPr>
          <p:cNvPr id="5" name="Picture 2">
            <a:extLst>
              <a:ext uri="{FF2B5EF4-FFF2-40B4-BE49-F238E27FC236}">
                <a16:creationId xmlns:a16="http://schemas.microsoft.com/office/drawing/2014/main" id="{06448A06-7E5C-B3A8-19DA-8B331ABED1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28845" y="180146"/>
            <a:ext cx="767077" cy="570455"/>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a:extLst>
              <a:ext uri="{FF2B5EF4-FFF2-40B4-BE49-F238E27FC236}">
                <a16:creationId xmlns:a16="http://schemas.microsoft.com/office/drawing/2014/main" id="{582F0E5E-E6EF-4683-943E-338F5A8C78CA}"/>
              </a:ext>
            </a:extLst>
          </p:cNvPr>
          <p:cNvSpPr txBox="1"/>
          <p:nvPr/>
        </p:nvSpPr>
        <p:spPr>
          <a:xfrm>
            <a:off x="541776" y="6127422"/>
            <a:ext cx="10259573" cy="523220"/>
          </a:xfrm>
          <a:prstGeom prst="rect">
            <a:avLst/>
          </a:prstGeom>
          <a:noFill/>
        </p:spPr>
        <p:txBody>
          <a:bodyPr wrap="square">
            <a:spAutoFit/>
          </a:bodyPr>
          <a:lstStyle/>
          <a:p>
            <a:pPr algn="just"/>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 Liu, W. Luo, X. Lin, M. Li, and S. Yang, Evolutionary approach to multiparty </a:t>
            </a:r>
            <a:r>
              <a:rPr lang="en-US" altLang="zh-CN" sz="1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multiobjective</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optimization problems with common pareto optimal solutions," in 2020 IEEE Congress on Evolutionary Computation (CEC). IEEE, 2020, pp. 1-9.</a:t>
            </a:r>
          </a:p>
        </p:txBody>
      </p:sp>
      <p:pic>
        <p:nvPicPr>
          <p:cNvPr id="3" name="图片 2">
            <a:extLst>
              <a:ext uri="{FF2B5EF4-FFF2-40B4-BE49-F238E27FC236}">
                <a16:creationId xmlns:a16="http://schemas.microsoft.com/office/drawing/2014/main" id="{55582369-304E-4AE6-B341-AC65CF021F00}"/>
              </a:ext>
            </a:extLst>
          </p:cNvPr>
          <p:cNvPicPr>
            <a:picLocks noChangeAspect="1"/>
          </p:cNvPicPr>
          <p:nvPr/>
        </p:nvPicPr>
        <p:blipFill>
          <a:blip r:embed="rId5"/>
          <a:stretch>
            <a:fillRect/>
          </a:stretch>
        </p:blipFill>
        <p:spPr>
          <a:xfrm>
            <a:off x="541776" y="1158596"/>
            <a:ext cx="9574530" cy="4926531"/>
          </a:xfrm>
          <a:prstGeom prst="rect">
            <a:avLst/>
          </a:prstGeom>
        </p:spPr>
      </p:pic>
    </p:spTree>
    <p:custDataLst>
      <p:tags r:id="rId1"/>
    </p:custDataLst>
    <p:extLst>
      <p:ext uri="{BB962C8B-B14F-4D97-AF65-F5344CB8AC3E}">
        <p14:creationId xmlns:p14="http://schemas.microsoft.com/office/powerpoint/2010/main" val="2707841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92171" y="207358"/>
            <a:ext cx="9909178"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MPMOPs with Common Pareto Optimal Solutions</a:t>
            </a:r>
            <a:endParaRPr lang="zh-CN" altLang="en-US" sz="3200" b="1"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latin typeface="宋体" pitchFamily="2" charset="-122"/>
                <a:ea typeface="宋体" pitchFamily="2" charset="-122"/>
              </a:rPr>
              <a:pPr/>
              <a:t>9</a:t>
            </a:fld>
            <a:endParaRPr lang="zh-CN" altLang="en-US" dirty="0">
              <a:latin typeface="宋体" pitchFamily="2" charset="-122"/>
              <a:ea typeface="宋体" pitchFamily="2" charset="-122"/>
            </a:endParaRPr>
          </a:p>
        </p:txBody>
      </p:sp>
      <p:sp>
        <p:nvSpPr>
          <p:cNvPr id="27" name="圆角矩形 26"/>
          <p:cNvSpPr/>
          <p:nvPr/>
        </p:nvSpPr>
        <p:spPr>
          <a:xfrm>
            <a:off x="368303" y="952505"/>
            <a:ext cx="11239500" cy="4571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pic>
        <p:nvPicPr>
          <p:cNvPr id="5" name="Picture 2">
            <a:extLst>
              <a:ext uri="{FF2B5EF4-FFF2-40B4-BE49-F238E27FC236}">
                <a16:creationId xmlns:a16="http://schemas.microsoft.com/office/drawing/2014/main" id="{06448A06-7E5C-B3A8-19DA-8B331ABED1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28845" y="180146"/>
            <a:ext cx="767077" cy="570455"/>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a:extLst>
              <a:ext uri="{FF2B5EF4-FFF2-40B4-BE49-F238E27FC236}">
                <a16:creationId xmlns:a16="http://schemas.microsoft.com/office/drawing/2014/main" id="{582F0E5E-E6EF-4683-943E-338F5A8C78CA}"/>
              </a:ext>
            </a:extLst>
          </p:cNvPr>
          <p:cNvSpPr txBox="1"/>
          <p:nvPr/>
        </p:nvSpPr>
        <p:spPr>
          <a:xfrm>
            <a:off x="541776" y="6127422"/>
            <a:ext cx="10259573" cy="523220"/>
          </a:xfrm>
          <a:prstGeom prst="rect">
            <a:avLst/>
          </a:prstGeom>
          <a:noFill/>
        </p:spPr>
        <p:txBody>
          <a:bodyPr wrap="square">
            <a:spAutoFit/>
          </a:bodyPr>
          <a:lstStyle/>
          <a:p>
            <a:pPr algn="just"/>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 Liu, W. Luo, X. Lin, M. Li, and S. Yang, Evolutionary approach to multiparty </a:t>
            </a:r>
            <a:r>
              <a:rPr lang="en-US" altLang="zh-CN" sz="1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multiobjective</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optimization problems with common pareto optimal solutions," in 2020 IEEE Congress on Evolutionary Computation (CEC). IEEE, 2020, pp. 1-9.</a:t>
            </a:r>
          </a:p>
        </p:txBody>
      </p:sp>
      <p:pic>
        <p:nvPicPr>
          <p:cNvPr id="6" name="图片 5">
            <a:extLst>
              <a:ext uri="{FF2B5EF4-FFF2-40B4-BE49-F238E27FC236}">
                <a16:creationId xmlns:a16="http://schemas.microsoft.com/office/drawing/2014/main" id="{00AE8476-38C5-4346-B7C9-BED5C5CFBDF5}"/>
              </a:ext>
            </a:extLst>
          </p:cNvPr>
          <p:cNvPicPr>
            <a:picLocks noChangeAspect="1"/>
          </p:cNvPicPr>
          <p:nvPr/>
        </p:nvPicPr>
        <p:blipFill>
          <a:blip r:embed="rId5"/>
          <a:stretch>
            <a:fillRect/>
          </a:stretch>
        </p:blipFill>
        <p:spPr>
          <a:xfrm>
            <a:off x="541776" y="1343741"/>
            <a:ext cx="8640449" cy="4621944"/>
          </a:xfrm>
          <a:prstGeom prst="rect">
            <a:avLst/>
          </a:prstGeom>
        </p:spPr>
      </p:pic>
    </p:spTree>
    <p:custDataLst>
      <p:tags r:id="rId1"/>
    </p:custDataLst>
    <p:extLst>
      <p:ext uri="{BB962C8B-B14F-4D97-AF65-F5344CB8AC3E}">
        <p14:creationId xmlns:p14="http://schemas.microsoft.com/office/powerpoint/2010/main" val="2929796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ags/tag10.xml><?xml version="1.0" encoding="utf-8"?>
<p:tagLst xmlns:a="http://schemas.openxmlformats.org/drawingml/2006/main" xmlns:r="http://schemas.openxmlformats.org/officeDocument/2006/relationships" xmlns:p="http://schemas.openxmlformats.org/presentationml/2006/main">
  <p:tag name="TIMING" val="|3.9"/>
</p:tagLst>
</file>

<file path=ppt/tags/tag11.xml><?xml version="1.0" encoding="utf-8"?>
<p:tagLst xmlns:a="http://schemas.openxmlformats.org/drawingml/2006/main" xmlns:r="http://schemas.openxmlformats.org/officeDocument/2006/relationships" xmlns:p="http://schemas.openxmlformats.org/presentationml/2006/main">
  <p:tag name="TIMING" val="|3.9"/>
</p:tagLst>
</file>

<file path=ppt/tags/tag12.xml><?xml version="1.0" encoding="utf-8"?>
<p:tagLst xmlns:a="http://schemas.openxmlformats.org/drawingml/2006/main" xmlns:r="http://schemas.openxmlformats.org/officeDocument/2006/relationships" xmlns:p="http://schemas.openxmlformats.org/presentationml/2006/main">
  <p:tag name="TIMING" val="|3.9"/>
</p:tagLst>
</file>

<file path=ppt/tags/tag13.xml><?xml version="1.0" encoding="utf-8"?>
<p:tagLst xmlns:a="http://schemas.openxmlformats.org/drawingml/2006/main" xmlns:r="http://schemas.openxmlformats.org/officeDocument/2006/relationships" xmlns:p="http://schemas.openxmlformats.org/presentationml/2006/main">
  <p:tag name="TIMING" val="|0.7"/>
</p:tagLst>
</file>

<file path=ppt/tags/tag14.xml><?xml version="1.0" encoding="utf-8"?>
<p:tagLst xmlns:a="http://schemas.openxmlformats.org/drawingml/2006/main" xmlns:r="http://schemas.openxmlformats.org/officeDocument/2006/relationships" xmlns:p="http://schemas.openxmlformats.org/presentationml/2006/main">
  <p:tag name="TIMING" val="|3.9"/>
</p:tagLst>
</file>

<file path=ppt/tags/tag15.xml><?xml version="1.0" encoding="utf-8"?>
<p:tagLst xmlns:a="http://schemas.openxmlformats.org/drawingml/2006/main" xmlns:r="http://schemas.openxmlformats.org/officeDocument/2006/relationships" xmlns:p="http://schemas.openxmlformats.org/presentationml/2006/main">
  <p:tag name="TIMING" val="|3.9"/>
</p:tagLst>
</file>

<file path=ppt/tags/tag16.xml><?xml version="1.0" encoding="utf-8"?>
<p:tagLst xmlns:a="http://schemas.openxmlformats.org/drawingml/2006/main" xmlns:r="http://schemas.openxmlformats.org/officeDocument/2006/relationships" xmlns:p="http://schemas.openxmlformats.org/presentationml/2006/main">
  <p:tag name="TIMING" val="|0.7"/>
</p:tagLst>
</file>

<file path=ppt/tags/tag17.xml><?xml version="1.0" encoding="utf-8"?>
<p:tagLst xmlns:a="http://schemas.openxmlformats.org/drawingml/2006/main" xmlns:r="http://schemas.openxmlformats.org/officeDocument/2006/relationships" xmlns:p="http://schemas.openxmlformats.org/presentationml/2006/main">
  <p:tag name="TIMING" val="|3.9"/>
</p:tagLst>
</file>

<file path=ppt/tags/tag18.xml><?xml version="1.0" encoding="utf-8"?>
<p:tagLst xmlns:a="http://schemas.openxmlformats.org/drawingml/2006/main" xmlns:r="http://schemas.openxmlformats.org/officeDocument/2006/relationships" xmlns:p="http://schemas.openxmlformats.org/presentationml/2006/main">
  <p:tag name="TIMING" val="|3.9"/>
</p:tagLst>
</file>

<file path=ppt/tags/tag19.xml><?xml version="1.0" encoding="utf-8"?>
<p:tagLst xmlns:a="http://schemas.openxmlformats.org/drawingml/2006/main" xmlns:r="http://schemas.openxmlformats.org/officeDocument/2006/relationships" xmlns:p="http://schemas.openxmlformats.org/presentationml/2006/main">
  <p:tag name="TIMING" val="|3.9"/>
</p:tagLst>
</file>

<file path=ppt/tags/tag2.xml><?xml version="1.0" encoding="utf-8"?>
<p:tagLst xmlns:a="http://schemas.openxmlformats.org/drawingml/2006/main" xmlns:r="http://schemas.openxmlformats.org/officeDocument/2006/relationships" xmlns:p="http://schemas.openxmlformats.org/presentationml/2006/main">
  <p:tag name="TIMING" val="|3.9"/>
</p:tagLst>
</file>

<file path=ppt/tags/tag20.xml><?xml version="1.0" encoding="utf-8"?>
<p:tagLst xmlns:a="http://schemas.openxmlformats.org/drawingml/2006/main" xmlns:r="http://schemas.openxmlformats.org/officeDocument/2006/relationships" xmlns:p="http://schemas.openxmlformats.org/presentationml/2006/main">
  <p:tag name="TIMING" val="|3.9"/>
</p:tagLst>
</file>

<file path=ppt/tags/tag3.xml><?xml version="1.0" encoding="utf-8"?>
<p:tagLst xmlns:a="http://schemas.openxmlformats.org/drawingml/2006/main" xmlns:r="http://schemas.openxmlformats.org/officeDocument/2006/relationships" xmlns:p="http://schemas.openxmlformats.org/presentationml/2006/main">
  <p:tag name="TIMING" val="|3.9"/>
</p:tagLst>
</file>

<file path=ppt/tags/tag4.xml><?xml version="1.0" encoding="utf-8"?>
<p:tagLst xmlns:a="http://schemas.openxmlformats.org/drawingml/2006/main" xmlns:r="http://schemas.openxmlformats.org/officeDocument/2006/relationships" xmlns:p="http://schemas.openxmlformats.org/presentationml/2006/main">
  <p:tag name="TIMING" val="|3.9"/>
</p:tagLst>
</file>

<file path=ppt/tags/tag5.xml><?xml version="1.0" encoding="utf-8"?>
<p:tagLst xmlns:a="http://schemas.openxmlformats.org/drawingml/2006/main" xmlns:r="http://schemas.openxmlformats.org/officeDocument/2006/relationships" xmlns:p="http://schemas.openxmlformats.org/presentationml/2006/main">
  <p:tag name="TIMING" val="|0.7"/>
</p:tagLst>
</file>

<file path=ppt/tags/tag6.xml><?xml version="1.0" encoding="utf-8"?>
<p:tagLst xmlns:a="http://schemas.openxmlformats.org/drawingml/2006/main" xmlns:r="http://schemas.openxmlformats.org/officeDocument/2006/relationships" xmlns:p="http://schemas.openxmlformats.org/presentationml/2006/main">
  <p:tag name="TIMING" val="|3.9"/>
</p:tagLst>
</file>

<file path=ppt/tags/tag7.xml><?xml version="1.0" encoding="utf-8"?>
<p:tagLst xmlns:a="http://schemas.openxmlformats.org/drawingml/2006/main" xmlns:r="http://schemas.openxmlformats.org/officeDocument/2006/relationships" xmlns:p="http://schemas.openxmlformats.org/presentationml/2006/main">
  <p:tag name="TIMING" val="|3.9"/>
</p:tagLst>
</file>

<file path=ppt/tags/tag8.xml><?xml version="1.0" encoding="utf-8"?>
<p:tagLst xmlns:a="http://schemas.openxmlformats.org/drawingml/2006/main" xmlns:r="http://schemas.openxmlformats.org/officeDocument/2006/relationships" xmlns:p="http://schemas.openxmlformats.org/presentationml/2006/main">
  <p:tag name="TIMING" val="|3.9"/>
</p:tagLst>
</file>

<file path=ppt/tags/tag9.xml><?xml version="1.0" encoding="utf-8"?>
<p:tagLst xmlns:a="http://schemas.openxmlformats.org/drawingml/2006/main" xmlns:r="http://schemas.openxmlformats.org/officeDocument/2006/relationships" xmlns:p="http://schemas.openxmlformats.org/presentationml/2006/main">
  <p:tag name="TIMING" val="|3.9"/>
</p:tagLst>
</file>

<file path=ppt/theme/theme1.xml><?xml version="1.0" encoding="utf-8"?>
<a:theme xmlns:a="http://schemas.openxmlformats.org/drawingml/2006/main" name="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穿越">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25706</TotalTime>
  <Words>2290</Words>
  <Application>Microsoft Office PowerPoint</Application>
  <PresentationFormat>宽屏</PresentationFormat>
  <Paragraphs>657</Paragraphs>
  <Slides>22</Slides>
  <Notes>22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宋体</vt:lpstr>
      <vt:lpstr>Arial</vt:lpstr>
      <vt:lpstr>Calibri</vt:lpstr>
      <vt:lpstr>Cambria Math</vt:lpstr>
      <vt:lpstr>Consolas</vt:lpstr>
      <vt:lpstr>Times New Roman</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鑫 林</cp:lastModifiedBy>
  <cp:revision>2000</cp:revision>
  <dcterms:created xsi:type="dcterms:W3CDTF">2015-10-24T01:57:00Z</dcterms:created>
  <dcterms:modified xsi:type="dcterms:W3CDTF">2024-08-07T13:30:51Z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2052-10.1.0.5400</vt:lpwstr>
  </property>
</Properties>
</file>